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3" r:id="rId2"/>
    <p:sldId id="269" r:id="rId3"/>
    <p:sldId id="257" r:id="rId4"/>
    <p:sldId id="258" r:id="rId5"/>
    <p:sldId id="259" r:id="rId6"/>
    <p:sldId id="260" r:id="rId7"/>
    <p:sldId id="261" r:id="rId8"/>
    <p:sldId id="262" r:id="rId9"/>
    <p:sldId id="263" r:id="rId10"/>
    <p:sldId id="264" r:id="rId11"/>
    <p:sldId id="266" r:id="rId12"/>
    <p:sldId id="271" r:id="rId13"/>
    <p:sldId id="267" r:id="rId14"/>
    <p:sldId id="272" r:id="rId15"/>
    <p:sldId id="270"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29" autoAdjust="0"/>
    <p:restoredTop sz="94646"/>
  </p:normalViewPr>
  <p:slideViewPr>
    <p:cSldViewPr snapToGrid="0" snapToObjects="1">
      <p:cViewPr>
        <p:scale>
          <a:sx n="60" d="100"/>
          <a:sy n="60" d="100"/>
        </p:scale>
        <p:origin x="568" y="1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718E1-7DD2-9247-B09E-8B8D4E629F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D40827-5F25-EC47-A60A-FEC46861E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9BC7ED-EACF-EC47-92DE-4CDFEBD709D1}"/>
              </a:ext>
            </a:extLst>
          </p:cNvPr>
          <p:cNvSpPr>
            <a:spLocks noGrp="1"/>
          </p:cNvSpPr>
          <p:nvPr>
            <p:ph type="dt" sz="half" idx="10"/>
          </p:nvPr>
        </p:nvSpPr>
        <p:spPr/>
        <p:txBody>
          <a:bodyPr/>
          <a:lstStyle/>
          <a:p>
            <a:fld id="{6AB785B3-93B4-6E46-B46A-A780AE234CAF}" type="datetimeFigureOut">
              <a:rPr lang="en-US" smtClean="0"/>
              <a:t>1/15/2019</a:t>
            </a:fld>
            <a:endParaRPr lang="en-US"/>
          </a:p>
        </p:txBody>
      </p:sp>
      <p:sp>
        <p:nvSpPr>
          <p:cNvPr id="5" name="Footer Placeholder 4">
            <a:extLst>
              <a:ext uri="{FF2B5EF4-FFF2-40B4-BE49-F238E27FC236}">
                <a16:creationId xmlns:a16="http://schemas.microsoft.com/office/drawing/2014/main" id="{5B1587B0-BDF5-EF49-B8DB-E51D5895E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6F75A4-6789-0546-8393-A613E6B53B23}"/>
              </a:ext>
            </a:extLst>
          </p:cNvPr>
          <p:cNvSpPr>
            <a:spLocks noGrp="1"/>
          </p:cNvSpPr>
          <p:nvPr>
            <p:ph type="sldNum" sz="quarter" idx="12"/>
          </p:nvPr>
        </p:nvSpPr>
        <p:spPr/>
        <p:txBody>
          <a:bodyPr/>
          <a:lstStyle/>
          <a:p>
            <a:fld id="{2D2B3B0E-EB81-DD45-8804-2C71EE4D2DA7}" type="slidenum">
              <a:rPr lang="en-US" smtClean="0"/>
              <a:t>‹#›</a:t>
            </a:fld>
            <a:endParaRPr lang="en-US"/>
          </a:p>
        </p:txBody>
      </p:sp>
    </p:spTree>
    <p:extLst>
      <p:ext uri="{BB962C8B-B14F-4D97-AF65-F5344CB8AC3E}">
        <p14:creationId xmlns:p14="http://schemas.microsoft.com/office/powerpoint/2010/main" val="3818865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5B579-BE98-D249-9D3F-9C9A8F9C06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39006B-D1CE-5A47-B00B-C886B1FC9ED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597C9F-F02D-004A-A806-0229E4EEE775}"/>
              </a:ext>
            </a:extLst>
          </p:cNvPr>
          <p:cNvSpPr>
            <a:spLocks noGrp="1"/>
          </p:cNvSpPr>
          <p:nvPr>
            <p:ph type="dt" sz="half" idx="10"/>
          </p:nvPr>
        </p:nvSpPr>
        <p:spPr/>
        <p:txBody>
          <a:bodyPr/>
          <a:lstStyle/>
          <a:p>
            <a:fld id="{6AB785B3-93B4-6E46-B46A-A780AE234CAF}" type="datetimeFigureOut">
              <a:rPr lang="en-US" smtClean="0"/>
              <a:t>1/15/2019</a:t>
            </a:fld>
            <a:endParaRPr lang="en-US"/>
          </a:p>
        </p:txBody>
      </p:sp>
      <p:sp>
        <p:nvSpPr>
          <p:cNvPr id="5" name="Footer Placeholder 4">
            <a:extLst>
              <a:ext uri="{FF2B5EF4-FFF2-40B4-BE49-F238E27FC236}">
                <a16:creationId xmlns:a16="http://schemas.microsoft.com/office/drawing/2014/main" id="{D4DEB77A-B7D2-434E-92D0-89D38D0BB2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60D8B9-60C6-1B43-882F-8D3809497782}"/>
              </a:ext>
            </a:extLst>
          </p:cNvPr>
          <p:cNvSpPr>
            <a:spLocks noGrp="1"/>
          </p:cNvSpPr>
          <p:nvPr>
            <p:ph type="sldNum" sz="quarter" idx="12"/>
          </p:nvPr>
        </p:nvSpPr>
        <p:spPr/>
        <p:txBody>
          <a:bodyPr/>
          <a:lstStyle/>
          <a:p>
            <a:fld id="{2D2B3B0E-EB81-DD45-8804-2C71EE4D2DA7}" type="slidenum">
              <a:rPr lang="en-US" smtClean="0"/>
              <a:t>‹#›</a:t>
            </a:fld>
            <a:endParaRPr lang="en-US"/>
          </a:p>
        </p:txBody>
      </p:sp>
    </p:spTree>
    <p:extLst>
      <p:ext uri="{BB962C8B-B14F-4D97-AF65-F5344CB8AC3E}">
        <p14:creationId xmlns:p14="http://schemas.microsoft.com/office/powerpoint/2010/main" val="4183644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104C71-DE29-CF41-9CC1-01DB279C60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1A57F4-A9C3-DC44-839B-DB719B34BF5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6BC6C9-0E97-204C-803D-E1280DBDC721}"/>
              </a:ext>
            </a:extLst>
          </p:cNvPr>
          <p:cNvSpPr>
            <a:spLocks noGrp="1"/>
          </p:cNvSpPr>
          <p:nvPr>
            <p:ph type="dt" sz="half" idx="10"/>
          </p:nvPr>
        </p:nvSpPr>
        <p:spPr/>
        <p:txBody>
          <a:bodyPr/>
          <a:lstStyle/>
          <a:p>
            <a:fld id="{6AB785B3-93B4-6E46-B46A-A780AE234CAF}" type="datetimeFigureOut">
              <a:rPr lang="en-US" smtClean="0"/>
              <a:t>1/15/2019</a:t>
            </a:fld>
            <a:endParaRPr lang="en-US"/>
          </a:p>
        </p:txBody>
      </p:sp>
      <p:sp>
        <p:nvSpPr>
          <p:cNvPr id="5" name="Footer Placeholder 4">
            <a:extLst>
              <a:ext uri="{FF2B5EF4-FFF2-40B4-BE49-F238E27FC236}">
                <a16:creationId xmlns:a16="http://schemas.microsoft.com/office/drawing/2014/main" id="{6E122261-EF1D-4E43-955D-86BDA1D947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A977B9-EF7E-C341-A60E-D492B1B01102}"/>
              </a:ext>
            </a:extLst>
          </p:cNvPr>
          <p:cNvSpPr>
            <a:spLocks noGrp="1"/>
          </p:cNvSpPr>
          <p:nvPr>
            <p:ph type="sldNum" sz="quarter" idx="12"/>
          </p:nvPr>
        </p:nvSpPr>
        <p:spPr/>
        <p:txBody>
          <a:bodyPr/>
          <a:lstStyle/>
          <a:p>
            <a:fld id="{2D2B3B0E-EB81-DD45-8804-2C71EE4D2DA7}" type="slidenum">
              <a:rPr lang="en-US" smtClean="0"/>
              <a:t>‹#›</a:t>
            </a:fld>
            <a:endParaRPr lang="en-US"/>
          </a:p>
        </p:txBody>
      </p:sp>
    </p:spTree>
    <p:extLst>
      <p:ext uri="{BB962C8B-B14F-4D97-AF65-F5344CB8AC3E}">
        <p14:creationId xmlns:p14="http://schemas.microsoft.com/office/powerpoint/2010/main" val="2218967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256B6-A218-3442-8A9A-C85C0D2DBD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729FCF-C492-8E40-A094-DBD58F92BC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82E40E-BF59-A842-A870-D6F2BC962A74}"/>
              </a:ext>
            </a:extLst>
          </p:cNvPr>
          <p:cNvSpPr>
            <a:spLocks noGrp="1"/>
          </p:cNvSpPr>
          <p:nvPr>
            <p:ph type="dt" sz="half" idx="10"/>
          </p:nvPr>
        </p:nvSpPr>
        <p:spPr/>
        <p:txBody>
          <a:bodyPr/>
          <a:lstStyle/>
          <a:p>
            <a:fld id="{6AB785B3-93B4-6E46-B46A-A780AE234CAF}" type="datetimeFigureOut">
              <a:rPr lang="en-US" smtClean="0"/>
              <a:t>1/15/2019</a:t>
            </a:fld>
            <a:endParaRPr lang="en-US"/>
          </a:p>
        </p:txBody>
      </p:sp>
      <p:sp>
        <p:nvSpPr>
          <p:cNvPr id="5" name="Footer Placeholder 4">
            <a:extLst>
              <a:ext uri="{FF2B5EF4-FFF2-40B4-BE49-F238E27FC236}">
                <a16:creationId xmlns:a16="http://schemas.microsoft.com/office/drawing/2014/main" id="{E197090C-38E4-0747-9F8B-B0E683F9AE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4D214D-BB35-124C-AF53-FE9F3B7084B5}"/>
              </a:ext>
            </a:extLst>
          </p:cNvPr>
          <p:cNvSpPr>
            <a:spLocks noGrp="1"/>
          </p:cNvSpPr>
          <p:nvPr>
            <p:ph type="sldNum" sz="quarter" idx="12"/>
          </p:nvPr>
        </p:nvSpPr>
        <p:spPr/>
        <p:txBody>
          <a:bodyPr/>
          <a:lstStyle/>
          <a:p>
            <a:fld id="{2D2B3B0E-EB81-DD45-8804-2C71EE4D2DA7}" type="slidenum">
              <a:rPr lang="en-US" smtClean="0"/>
              <a:t>‹#›</a:t>
            </a:fld>
            <a:endParaRPr lang="en-US"/>
          </a:p>
        </p:txBody>
      </p:sp>
    </p:spTree>
    <p:extLst>
      <p:ext uri="{BB962C8B-B14F-4D97-AF65-F5344CB8AC3E}">
        <p14:creationId xmlns:p14="http://schemas.microsoft.com/office/powerpoint/2010/main" val="3539277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A18D7-520A-574D-A7D7-1A44F05D77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9D94B2-072F-554F-B36E-E47FD34A62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EB765C-41D5-1E44-A0B6-C2D2290C2E08}"/>
              </a:ext>
            </a:extLst>
          </p:cNvPr>
          <p:cNvSpPr>
            <a:spLocks noGrp="1"/>
          </p:cNvSpPr>
          <p:nvPr>
            <p:ph type="dt" sz="half" idx="10"/>
          </p:nvPr>
        </p:nvSpPr>
        <p:spPr/>
        <p:txBody>
          <a:bodyPr/>
          <a:lstStyle/>
          <a:p>
            <a:fld id="{6AB785B3-93B4-6E46-B46A-A780AE234CAF}" type="datetimeFigureOut">
              <a:rPr lang="en-US" smtClean="0"/>
              <a:t>1/15/2019</a:t>
            </a:fld>
            <a:endParaRPr lang="en-US"/>
          </a:p>
        </p:txBody>
      </p:sp>
      <p:sp>
        <p:nvSpPr>
          <p:cNvPr id="5" name="Footer Placeholder 4">
            <a:extLst>
              <a:ext uri="{FF2B5EF4-FFF2-40B4-BE49-F238E27FC236}">
                <a16:creationId xmlns:a16="http://schemas.microsoft.com/office/drawing/2014/main" id="{DEE434BB-F592-BB41-99F4-365006DDE4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35A24-33E9-EA44-9A79-3B28817B876E}"/>
              </a:ext>
            </a:extLst>
          </p:cNvPr>
          <p:cNvSpPr>
            <a:spLocks noGrp="1"/>
          </p:cNvSpPr>
          <p:nvPr>
            <p:ph type="sldNum" sz="quarter" idx="12"/>
          </p:nvPr>
        </p:nvSpPr>
        <p:spPr/>
        <p:txBody>
          <a:bodyPr/>
          <a:lstStyle/>
          <a:p>
            <a:fld id="{2D2B3B0E-EB81-DD45-8804-2C71EE4D2DA7}" type="slidenum">
              <a:rPr lang="en-US" smtClean="0"/>
              <a:t>‹#›</a:t>
            </a:fld>
            <a:endParaRPr lang="en-US"/>
          </a:p>
        </p:txBody>
      </p:sp>
    </p:spTree>
    <p:extLst>
      <p:ext uri="{BB962C8B-B14F-4D97-AF65-F5344CB8AC3E}">
        <p14:creationId xmlns:p14="http://schemas.microsoft.com/office/powerpoint/2010/main" val="227489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3A3AF-021B-E24F-85EE-20693BCDC4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24065F-5BC7-1349-B5D0-C12EF29EBC9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AE4B1-2FFB-A547-B5E9-15FFDB763F2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08902-3CD4-7B42-A86E-AD556E3A3DA8}"/>
              </a:ext>
            </a:extLst>
          </p:cNvPr>
          <p:cNvSpPr>
            <a:spLocks noGrp="1"/>
          </p:cNvSpPr>
          <p:nvPr>
            <p:ph type="dt" sz="half" idx="10"/>
          </p:nvPr>
        </p:nvSpPr>
        <p:spPr/>
        <p:txBody>
          <a:bodyPr/>
          <a:lstStyle/>
          <a:p>
            <a:fld id="{6AB785B3-93B4-6E46-B46A-A780AE234CAF}" type="datetimeFigureOut">
              <a:rPr lang="en-US" smtClean="0"/>
              <a:t>1/15/2019</a:t>
            </a:fld>
            <a:endParaRPr lang="en-US"/>
          </a:p>
        </p:txBody>
      </p:sp>
      <p:sp>
        <p:nvSpPr>
          <p:cNvPr id="6" name="Footer Placeholder 5">
            <a:extLst>
              <a:ext uri="{FF2B5EF4-FFF2-40B4-BE49-F238E27FC236}">
                <a16:creationId xmlns:a16="http://schemas.microsoft.com/office/drawing/2014/main" id="{897CE9B4-D824-4F44-90BB-898FA23792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D4B4D4-FECE-FF4B-B569-0A917F3B503E}"/>
              </a:ext>
            </a:extLst>
          </p:cNvPr>
          <p:cNvSpPr>
            <a:spLocks noGrp="1"/>
          </p:cNvSpPr>
          <p:nvPr>
            <p:ph type="sldNum" sz="quarter" idx="12"/>
          </p:nvPr>
        </p:nvSpPr>
        <p:spPr/>
        <p:txBody>
          <a:bodyPr/>
          <a:lstStyle/>
          <a:p>
            <a:fld id="{2D2B3B0E-EB81-DD45-8804-2C71EE4D2DA7}" type="slidenum">
              <a:rPr lang="en-US" smtClean="0"/>
              <a:t>‹#›</a:t>
            </a:fld>
            <a:endParaRPr lang="en-US"/>
          </a:p>
        </p:txBody>
      </p:sp>
    </p:spTree>
    <p:extLst>
      <p:ext uri="{BB962C8B-B14F-4D97-AF65-F5344CB8AC3E}">
        <p14:creationId xmlns:p14="http://schemas.microsoft.com/office/powerpoint/2010/main" val="2896897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42CC0-0F42-FA44-85C1-30F9753004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C1A5F-8B38-2147-8077-E60F6F6324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B25E8A-6121-FD46-AD76-05E75E1CD20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390E1F-63C0-F94F-8D93-3B0428D1A4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89885BC-EF69-4044-8B4B-6B568305745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278DC6-26D0-D543-B6F2-2CC06EE4D27B}"/>
              </a:ext>
            </a:extLst>
          </p:cNvPr>
          <p:cNvSpPr>
            <a:spLocks noGrp="1"/>
          </p:cNvSpPr>
          <p:nvPr>
            <p:ph type="dt" sz="half" idx="10"/>
          </p:nvPr>
        </p:nvSpPr>
        <p:spPr/>
        <p:txBody>
          <a:bodyPr/>
          <a:lstStyle/>
          <a:p>
            <a:fld id="{6AB785B3-93B4-6E46-B46A-A780AE234CAF}" type="datetimeFigureOut">
              <a:rPr lang="en-US" smtClean="0"/>
              <a:t>1/15/2019</a:t>
            </a:fld>
            <a:endParaRPr lang="en-US"/>
          </a:p>
        </p:txBody>
      </p:sp>
      <p:sp>
        <p:nvSpPr>
          <p:cNvPr id="8" name="Footer Placeholder 7">
            <a:extLst>
              <a:ext uri="{FF2B5EF4-FFF2-40B4-BE49-F238E27FC236}">
                <a16:creationId xmlns:a16="http://schemas.microsoft.com/office/drawing/2014/main" id="{32C206C4-C147-0E48-A317-EC91E33EF7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87A18D0-D277-4844-A2B3-E94F6B51956F}"/>
              </a:ext>
            </a:extLst>
          </p:cNvPr>
          <p:cNvSpPr>
            <a:spLocks noGrp="1"/>
          </p:cNvSpPr>
          <p:nvPr>
            <p:ph type="sldNum" sz="quarter" idx="12"/>
          </p:nvPr>
        </p:nvSpPr>
        <p:spPr/>
        <p:txBody>
          <a:bodyPr/>
          <a:lstStyle/>
          <a:p>
            <a:fld id="{2D2B3B0E-EB81-DD45-8804-2C71EE4D2DA7}" type="slidenum">
              <a:rPr lang="en-US" smtClean="0"/>
              <a:t>‹#›</a:t>
            </a:fld>
            <a:endParaRPr lang="en-US"/>
          </a:p>
        </p:txBody>
      </p:sp>
    </p:spTree>
    <p:extLst>
      <p:ext uri="{BB962C8B-B14F-4D97-AF65-F5344CB8AC3E}">
        <p14:creationId xmlns:p14="http://schemas.microsoft.com/office/powerpoint/2010/main" val="262988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A8B28-40F0-DD40-9B76-93A3A6A341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BD01D0-3028-FF4B-903D-5537FC9EB7F1}"/>
              </a:ext>
            </a:extLst>
          </p:cNvPr>
          <p:cNvSpPr>
            <a:spLocks noGrp="1"/>
          </p:cNvSpPr>
          <p:nvPr>
            <p:ph type="dt" sz="half" idx="10"/>
          </p:nvPr>
        </p:nvSpPr>
        <p:spPr/>
        <p:txBody>
          <a:bodyPr/>
          <a:lstStyle/>
          <a:p>
            <a:fld id="{6AB785B3-93B4-6E46-B46A-A780AE234CAF}" type="datetimeFigureOut">
              <a:rPr lang="en-US" smtClean="0"/>
              <a:t>1/15/2019</a:t>
            </a:fld>
            <a:endParaRPr lang="en-US"/>
          </a:p>
        </p:txBody>
      </p:sp>
      <p:sp>
        <p:nvSpPr>
          <p:cNvPr id="4" name="Footer Placeholder 3">
            <a:extLst>
              <a:ext uri="{FF2B5EF4-FFF2-40B4-BE49-F238E27FC236}">
                <a16:creationId xmlns:a16="http://schemas.microsoft.com/office/drawing/2014/main" id="{63F28DF2-91AC-1E41-A9DC-B5B7278A5F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C3C3D5-412C-6445-BCBF-64795FCC29E4}"/>
              </a:ext>
            </a:extLst>
          </p:cNvPr>
          <p:cNvSpPr>
            <a:spLocks noGrp="1"/>
          </p:cNvSpPr>
          <p:nvPr>
            <p:ph type="sldNum" sz="quarter" idx="12"/>
          </p:nvPr>
        </p:nvSpPr>
        <p:spPr/>
        <p:txBody>
          <a:bodyPr/>
          <a:lstStyle/>
          <a:p>
            <a:fld id="{2D2B3B0E-EB81-DD45-8804-2C71EE4D2DA7}" type="slidenum">
              <a:rPr lang="en-US" smtClean="0"/>
              <a:t>‹#›</a:t>
            </a:fld>
            <a:endParaRPr lang="en-US"/>
          </a:p>
        </p:txBody>
      </p:sp>
    </p:spTree>
    <p:extLst>
      <p:ext uri="{BB962C8B-B14F-4D97-AF65-F5344CB8AC3E}">
        <p14:creationId xmlns:p14="http://schemas.microsoft.com/office/powerpoint/2010/main" val="1485974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5ECA27-8F45-3248-A136-88472F722BDD}"/>
              </a:ext>
            </a:extLst>
          </p:cNvPr>
          <p:cNvSpPr>
            <a:spLocks noGrp="1"/>
          </p:cNvSpPr>
          <p:nvPr>
            <p:ph type="dt" sz="half" idx="10"/>
          </p:nvPr>
        </p:nvSpPr>
        <p:spPr/>
        <p:txBody>
          <a:bodyPr/>
          <a:lstStyle/>
          <a:p>
            <a:fld id="{6AB785B3-93B4-6E46-B46A-A780AE234CAF}" type="datetimeFigureOut">
              <a:rPr lang="en-US" smtClean="0"/>
              <a:t>1/15/2019</a:t>
            </a:fld>
            <a:endParaRPr lang="en-US"/>
          </a:p>
        </p:txBody>
      </p:sp>
      <p:sp>
        <p:nvSpPr>
          <p:cNvPr id="3" name="Footer Placeholder 2">
            <a:extLst>
              <a:ext uri="{FF2B5EF4-FFF2-40B4-BE49-F238E27FC236}">
                <a16:creationId xmlns:a16="http://schemas.microsoft.com/office/drawing/2014/main" id="{59BFDFE4-B339-AD44-91BF-38AB496E06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B82369-996D-BC4B-90F2-CDDEDE35D2B4}"/>
              </a:ext>
            </a:extLst>
          </p:cNvPr>
          <p:cNvSpPr>
            <a:spLocks noGrp="1"/>
          </p:cNvSpPr>
          <p:nvPr>
            <p:ph type="sldNum" sz="quarter" idx="12"/>
          </p:nvPr>
        </p:nvSpPr>
        <p:spPr/>
        <p:txBody>
          <a:bodyPr/>
          <a:lstStyle/>
          <a:p>
            <a:fld id="{2D2B3B0E-EB81-DD45-8804-2C71EE4D2DA7}" type="slidenum">
              <a:rPr lang="en-US" smtClean="0"/>
              <a:t>‹#›</a:t>
            </a:fld>
            <a:endParaRPr lang="en-US"/>
          </a:p>
        </p:txBody>
      </p:sp>
    </p:spTree>
    <p:extLst>
      <p:ext uri="{BB962C8B-B14F-4D97-AF65-F5344CB8AC3E}">
        <p14:creationId xmlns:p14="http://schemas.microsoft.com/office/powerpoint/2010/main" val="2959226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A4E98-920B-3A43-9EB8-6D15A58099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91A1-672A-D54D-93E7-AA2E9B400E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D3A21B-BAE6-FD4A-9C65-6C78164A97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652F8A-C5DF-8F49-B39A-E7AABC94096A}"/>
              </a:ext>
            </a:extLst>
          </p:cNvPr>
          <p:cNvSpPr>
            <a:spLocks noGrp="1"/>
          </p:cNvSpPr>
          <p:nvPr>
            <p:ph type="dt" sz="half" idx="10"/>
          </p:nvPr>
        </p:nvSpPr>
        <p:spPr/>
        <p:txBody>
          <a:bodyPr/>
          <a:lstStyle/>
          <a:p>
            <a:fld id="{6AB785B3-93B4-6E46-B46A-A780AE234CAF}" type="datetimeFigureOut">
              <a:rPr lang="en-US" smtClean="0"/>
              <a:t>1/15/2019</a:t>
            </a:fld>
            <a:endParaRPr lang="en-US"/>
          </a:p>
        </p:txBody>
      </p:sp>
      <p:sp>
        <p:nvSpPr>
          <p:cNvPr id="6" name="Footer Placeholder 5">
            <a:extLst>
              <a:ext uri="{FF2B5EF4-FFF2-40B4-BE49-F238E27FC236}">
                <a16:creationId xmlns:a16="http://schemas.microsoft.com/office/drawing/2014/main" id="{925400E1-D139-E24D-9E5C-C5659A73C0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80861D-C0AC-D846-9A80-1F82C0C59BFD}"/>
              </a:ext>
            </a:extLst>
          </p:cNvPr>
          <p:cNvSpPr>
            <a:spLocks noGrp="1"/>
          </p:cNvSpPr>
          <p:nvPr>
            <p:ph type="sldNum" sz="quarter" idx="12"/>
          </p:nvPr>
        </p:nvSpPr>
        <p:spPr/>
        <p:txBody>
          <a:bodyPr/>
          <a:lstStyle/>
          <a:p>
            <a:fld id="{2D2B3B0E-EB81-DD45-8804-2C71EE4D2DA7}" type="slidenum">
              <a:rPr lang="en-US" smtClean="0"/>
              <a:t>‹#›</a:t>
            </a:fld>
            <a:endParaRPr lang="en-US"/>
          </a:p>
        </p:txBody>
      </p:sp>
    </p:spTree>
    <p:extLst>
      <p:ext uri="{BB962C8B-B14F-4D97-AF65-F5344CB8AC3E}">
        <p14:creationId xmlns:p14="http://schemas.microsoft.com/office/powerpoint/2010/main" val="1032922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378E8-516A-6943-8182-66DDBE5FDD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3EF50D-C6CF-434B-868E-F71B9730DE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65010E-51C0-1A43-BE99-FD4A036248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7021084-B38B-8747-A9D1-33DF38BC8CF4}"/>
              </a:ext>
            </a:extLst>
          </p:cNvPr>
          <p:cNvSpPr>
            <a:spLocks noGrp="1"/>
          </p:cNvSpPr>
          <p:nvPr>
            <p:ph type="dt" sz="half" idx="10"/>
          </p:nvPr>
        </p:nvSpPr>
        <p:spPr/>
        <p:txBody>
          <a:bodyPr/>
          <a:lstStyle/>
          <a:p>
            <a:fld id="{6AB785B3-93B4-6E46-B46A-A780AE234CAF}" type="datetimeFigureOut">
              <a:rPr lang="en-US" smtClean="0"/>
              <a:t>1/15/2019</a:t>
            </a:fld>
            <a:endParaRPr lang="en-US"/>
          </a:p>
        </p:txBody>
      </p:sp>
      <p:sp>
        <p:nvSpPr>
          <p:cNvPr id="6" name="Footer Placeholder 5">
            <a:extLst>
              <a:ext uri="{FF2B5EF4-FFF2-40B4-BE49-F238E27FC236}">
                <a16:creationId xmlns:a16="http://schemas.microsoft.com/office/drawing/2014/main" id="{9040C04D-0991-2148-870E-7C0A81EE0B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8607A-33B5-4143-A814-60246D9859DC}"/>
              </a:ext>
            </a:extLst>
          </p:cNvPr>
          <p:cNvSpPr>
            <a:spLocks noGrp="1"/>
          </p:cNvSpPr>
          <p:nvPr>
            <p:ph type="sldNum" sz="quarter" idx="12"/>
          </p:nvPr>
        </p:nvSpPr>
        <p:spPr/>
        <p:txBody>
          <a:bodyPr/>
          <a:lstStyle/>
          <a:p>
            <a:fld id="{2D2B3B0E-EB81-DD45-8804-2C71EE4D2DA7}" type="slidenum">
              <a:rPr lang="en-US" smtClean="0"/>
              <a:t>‹#›</a:t>
            </a:fld>
            <a:endParaRPr lang="en-US"/>
          </a:p>
        </p:txBody>
      </p:sp>
    </p:spTree>
    <p:extLst>
      <p:ext uri="{BB962C8B-B14F-4D97-AF65-F5344CB8AC3E}">
        <p14:creationId xmlns:p14="http://schemas.microsoft.com/office/powerpoint/2010/main" val="320798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2B919F-C94B-5746-8DA5-17EF10727E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04D50A-A9C8-6A42-AACE-8D8E11150C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08B38E-44E0-0346-BEF7-F8AA6CB3A7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785B3-93B4-6E46-B46A-A780AE234CAF}" type="datetimeFigureOut">
              <a:rPr lang="en-US" smtClean="0"/>
              <a:t>1/15/2019</a:t>
            </a:fld>
            <a:endParaRPr lang="en-US"/>
          </a:p>
        </p:txBody>
      </p:sp>
      <p:sp>
        <p:nvSpPr>
          <p:cNvPr id="5" name="Footer Placeholder 4">
            <a:extLst>
              <a:ext uri="{FF2B5EF4-FFF2-40B4-BE49-F238E27FC236}">
                <a16:creationId xmlns:a16="http://schemas.microsoft.com/office/drawing/2014/main" id="{B18C99ED-C751-D740-A936-AECA825E7A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CDC15CA-1EE2-AC4D-A066-F18B3F0821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B3B0E-EB81-DD45-8804-2C71EE4D2DA7}" type="slidenum">
              <a:rPr lang="en-US" smtClean="0"/>
              <a:t>‹#›</a:t>
            </a:fld>
            <a:endParaRPr lang="en-US"/>
          </a:p>
        </p:txBody>
      </p:sp>
    </p:spTree>
    <p:extLst>
      <p:ext uri="{BB962C8B-B14F-4D97-AF65-F5344CB8AC3E}">
        <p14:creationId xmlns:p14="http://schemas.microsoft.com/office/powerpoint/2010/main" val="449525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36947-E3A3-6748-8521-9915975BCBA5}"/>
              </a:ext>
            </a:extLst>
          </p:cNvPr>
          <p:cNvSpPr>
            <a:spLocks noGrp="1"/>
          </p:cNvSpPr>
          <p:nvPr>
            <p:ph type="ctrTitle"/>
          </p:nvPr>
        </p:nvSpPr>
        <p:spPr>
          <a:xfrm>
            <a:off x="1524000" y="580104"/>
            <a:ext cx="9144000" cy="1612490"/>
          </a:xfrm>
        </p:spPr>
        <p:txBody>
          <a:bodyPr>
            <a:normAutofit fontScale="90000"/>
          </a:bodyPr>
          <a:lstStyle/>
          <a:p>
            <a:r>
              <a:rPr lang="en-US" sz="4400" b="1" dirty="0"/>
              <a:t>Institutional Legacies, Union Power, and Organizational Restructuring in Healthcare</a:t>
            </a:r>
            <a:r>
              <a:rPr lang="en-US" dirty="0"/>
              <a:t/>
            </a:r>
            <a:br>
              <a:rPr lang="en-US" dirty="0"/>
            </a:br>
            <a:endParaRPr lang="en-US" sz="3200" dirty="0"/>
          </a:p>
        </p:txBody>
      </p:sp>
      <p:sp>
        <p:nvSpPr>
          <p:cNvPr id="3" name="Subtitle 2">
            <a:extLst>
              <a:ext uri="{FF2B5EF4-FFF2-40B4-BE49-F238E27FC236}">
                <a16:creationId xmlns:a16="http://schemas.microsoft.com/office/drawing/2014/main" id="{20FE1FF5-9F9D-7D4B-86B9-4A15FAECC67A}"/>
              </a:ext>
            </a:extLst>
          </p:cNvPr>
          <p:cNvSpPr>
            <a:spLocks noGrp="1"/>
          </p:cNvSpPr>
          <p:nvPr>
            <p:ph type="subTitle" idx="1"/>
          </p:nvPr>
        </p:nvSpPr>
        <p:spPr>
          <a:xfrm>
            <a:off x="1524000" y="2546554"/>
            <a:ext cx="9144000" cy="3932903"/>
          </a:xfrm>
        </p:spPr>
        <p:txBody>
          <a:bodyPr>
            <a:normAutofit lnSpcReduction="10000"/>
          </a:bodyPr>
          <a:lstStyle/>
          <a:p>
            <a:r>
              <a:rPr lang="en-US" i="1" dirty="0"/>
              <a:t>Rosemary Batt, Cornell University</a:t>
            </a:r>
            <a:endParaRPr lang="en-US" dirty="0"/>
          </a:p>
          <a:p>
            <a:r>
              <a:rPr lang="en-US" i="1" dirty="0"/>
              <a:t>John </a:t>
            </a:r>
            <a:r>
              <a:rPr lang="en-US" i="1" dirty="0" err="1"/>
              <a:t>Kallas</a:t>
            </a:r>
            <a:r>
              <a:rPr lang="en-US" i="1" dirty="0"/>
              <a:t>, Cornell University </a:t>
            </a:r>
            <a:endParaRPr lang="en-US" dirty="0"/>
          </a:p>
          <a:p>
            <a:r>
              <a:rPr lang="en-US" i="1" dirty="0"/>
              <a:t>Eileen Appelbaum, Center for Economic and Policy Research</a:t>
            </a:r>
          </a:p>
          <a:p>
            <a:endParaRPr lang="en-US" i="1" dirty="0"/>
          </a:p>
          <a:p>
            <a:r>
              <a:rPr lang="en-US" i="1" dirty="0" smtClean="0"/>
              <a:t>Conference on Consequences of Changes in Healthcare</a:t>
            </a:r>
          </a:p>
          <a:p>
            <a:r>
              <a:rPr lang="en-US" i="1" dirty="0" smtClean="0"/>
              <a:t>Rutgers </a:t>
            </a:r>
            <a:r>
              <a:rPr lang="en-US" i="1" dirty="0"/>
              <a:t>University</a:t>
            </a:r>
          </a:p>
          <a:p>
            <a:r>
              <a:rPr lang="en-US" i="1" dirty="0"/>
              <a:t>January 11, </a:t>
            </a:r>
            <a:r>
              <a:rPr lang="en-US" i="1" dirty="0" smtClean="0"/>
              <a:t>2019</a:t>
            </a:r>
          </a:p>
          <a:p>
            <a:endParaRPr lang="en-US" dirty="0"/>
          </a:p>
          <a:p>
            <a:r>
              <a:rPr lang="en-US" i="1" dirty="0"/>
              <a:t> </a:t>
            </a:r>
            <a:r>
              <a:rPr lang="en-US" i="1" dirty="0" smtClean="0"/>
              <a:t>[Paper available upon request Appelbaum@cepr.net]</a:t>
            </a:r>
            <a:endParaRPr lang="en-US" dirty="0"/>
          </a:p>
        </p:txBody>
      </p:sp>
    </p:spTree>
    <p:extLst>
      <p:ext uri="{BB962C8B-B14F-4D97-AF65-F5344CB8AC3E}">
        <p14:creationId xmlns:p14="http://schemas.microsoft.com/office/powerpoint/2010/main" val="361751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529F3-F418-ED4B-ABD3-1372E12699B7}"/>
              </a:ext>
            </a:extLst>
          </p:cNvPr>
          <p:cNvSpPr>
            <a:spLocks noGrp="1"/>
          </p:cNvSpPr>
          <p:nvPr>
            <p:ph type="title"/>
          </p:nvPr>
        </p:nvSpPr>
        <p:spPr/>
        <p:txBody>
          <a:bodyPr/>
          <a:lstStyle/>
          <a:p>
            <a:r>
              <a:rPr lang="en-US" dirty="0"/>
              <a:t>Our Findings: Historical Legacy</a:t>
            </a:r>
          </a:p>
        </p:txBody>
      </p:sp>
      <p:graphicFrame>
        <p:nvGraphicFramePr>
          <p:cNvPr id="4" name="Content Placeholder 3">
            <a:extLst>
              <a:ext uri="{FF2B5EF4-FFF2-40B4-BE49-F238E27FC236}">
                <a16:creationId xmlns:a16="http://schemas.microsoft.com/office/drawing/2014/main" id="{85522A7C-299C-3642-A3AF-9DE36B717526}"/>
              </a:ext>
            </a:extLst>
          </p:cNvPr>
          <p:cNvGraphicFramePr>
            <a:graphicFrameLocks noGrp="1"/>
          </p:cNvGraphicFramePr>
          <p:nvPr>
            <p:ph idx="1"/>
            <p:extLst>
              <p:ext uri="{D42A27DB-BD31-4B8C-83A1-F6EECF244321}">
                <p14:modId xmlns:p14="http://schemas.microsoft.com/office/powerpoint/2010/main" val="2221981214"/>
              </p:ext>
            </p:extLst>
          </p:nvPr>
        </p:nvGraphicFramePr>
        <p:xfrm>
          <a:off x="3479937" y="1738154"/>
          <a:ext cx="5232125" cy="4390214"/>
        </p:xfrm>
        <a:graphic>
          <a:graphicData uri="http://schemas.openxmlformats.org/drawingml/2006/table">
            <a:tbl>
              <a:tblPr firstRow="1" firstCol="1" bandRow="1">
                <a:tableStyleId>{5C22544A-7EE6-4342-B048-85BDC9FD1C3A}</a:tableStyleId>
              </a:tblPr>
              <a:tblGrid>
                <a:gridCol w="1743669">
                  <a:extLst>
                    <a:ext uri="{9D8B030D-6E8A-4147-A177-3AD203B41FA5}">
                      <a16:colId xmlns:a16="http://schemas.microsoft.com/office/drawing/2014/main" val="3835506628"/>
                    </a:ext>
                  </a:extLst>
                </a:gridCol>
                <a:gridCol w="1744228">
                  <a:extLst>
                    <a:ext uri="{9D8B030D-6E8A-4147-A177-3AD203B41FA5}">
                      <a16:colId xmlns:a16="http://schemas.microsoft.com/office/drawing/2014/main" val="3074960315"/>
                    </a:ext>
                  </a:extLst>
                </a:gridCol>
                <a:gridCol w="1744228">
                  <a:extLst>
                    <a:ext uri="{9D8B030D-6E8A-4147-A177-3AD203B41FA5}">
                      <a16:colId xmlns:a16="http://schemas.microsoft.com/office/drawing/2014/main" val="1661898155"/>
                    </a:ext>
                  </a:extLst>
                </a:gridCol>
              </a:tblGrid>
              <a:tr h="161161">
                <a:tc>
                  <a:txBody>
                    <a:bodyPr/>
                    <a:lstStyle/>
                    <a:p>
                      <a:pPr marL="0" marR="0">
                        <a:spcBef>
                          <a:spcPts val="0"/>
                        </a:spcBef>
                        <a:spcAft>
                          <a:spcPts val="0"/>
                        </a:spcAft>
                      </a:pPr>
                      <a:r>
                        <a:rPr lang="en-US" sz="1100">
                          <a:effectLst/>
                        </a:rPr>
                        <a:t>(Preexisting Legacy)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a:effectLst/>
                        </a:rPr>
                        <a:t>Rochester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a:effectLst/>
                        </a:rPr>
                        <a:t>Buffalo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1695503986"/>
                  </a:ext>
                </a:extLst>
              </a:tr>
              <a:tr h="1772767">
                <a:tc>
                  <a:txBody>
                    <a:bodyPr/>
                    <a:lstStyle/>
                    <a:p>
                      <a:pPr marL="0" marR="0">
                        <a:spcBef>
                          <a:spcPts val="0"/>
                        </a:spcBef>
                        <a:spcAft>
                          <a:spcPts val="0"/>
                        </a:spcAft>
                      </a:pPr>
                      <a:r>
                        <a:rPr lang="en-US" sz="1100">
                          <a:effectLst/>
                        </a:rPr>
                        <a:t>Economic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dirty="0">
                          <a:effectLst/>
                        </a:rPr>
                        <a:t>Corporate headquarter city</a:t>
                      </a: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Eastman Kodak and Bausch &amp; Lomb virulently anti-union</a:t>
                      </a:r>
                    </a:p>
                  </a:txBody>
                  <a:tcPr marL="60435" marR="60435" marT="0" marB="0"/>
                </a:tc>
                <a:tc>
                  <a:txBody>
                    <a:bodyPr/>
                    <a:lstStyle/>
                    <a:p>
                      <a:pPr marL="0" marR="0">
                        <a:spcBef>
                          <a:spcPts val="0"/>
                        </a:spcBef>
                        <a:spcAft>
                          <a:spcPts val="0"/>
                        </a:spcAft>
                      </a:pPr>
                      <a:r>
                        <a:rPr lang="en-US" sz="1100" dirty="0">
                          <a:effectLst/>
                        </a:rPr>
                        <a:t>Branch city</a:t>
                      </a: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Unions followed companies shifting production to Buffalo</a:t>
                      </a:r>
                    </a:p>
                  </a:txBody>
                  <a:tcPr marL="60435" marR="60435" marT="0" marB="0"/>
                </a:tc>
                <a:extLst>
                  <a:ext uri="{0D108BD9-81ED-4DB2-BD59-A6C34878D82A}">
                    <a16:rowId xmlns:a16="http://schemas.microsoft.com/office/drawing/2014/main" val="1900346301"/>
                  </a:ext>
                </a:extLst>
              </a:tr>
              <a:tr h="1611607">
                <a:tc>
                  <a:txBody>
                    <a:bodyPr/>
                    <a:lstStyle/>
                    <a:p>
                      <a:pPr marL="0" marR="0">
                        <a:spcBef>
                          <a:spcPts val="0"/>
                        </a:spcBef>
                        <a:spcAft>
                          <a:spcPts val="0"/>
                        </a:spcAft>
                      </a:pPr>
                      <a:r>
                        <a:rPr lang="en-US" sz="1100">
                          <a:effectLst/>
                        </a:rPr>
                        <a:t>Ideological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dirty="0">
                          <a:effectLst/>
                        </a:rPr>
                        <a:t>Paternalism; employers forced cross-class alliances; private welfare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dirty="0">
                          <a:effectLst/>
                        </a:rPr>
                        <a:t>Heavy manufacturing; blue-collar identity; lack of resources to implement paternalistic policies</a:t>
                      </a:r>
                    </a:p>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3564361780"/>
                  </a:ext>
                </a:extLst>
              </a:tr>
              <a:tr h="805803">
                <a:tc>
                  <a:txBody>
                    <a:bodyPr/>
                    <a:lstStyle/>
                    <a:p>
                      <a:pPr marL="0" marR="0">
                        <a:spcBef>
                          <a:spcPts val="0"/>
                        </a:spcBef>
                        <a:spcAft>
                          <a:spcPts val="0"/>
                        </a:spcAft>
                      </a:pPr>
                      <a:r>
                        <a:rPr lang="en-US" sz="1100">
                          <a:effectLst/>
                        </a:rPr>
                        <a:t>Political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dirty="0">
                          <a:effectLst/>
                        </a:rPr>
                        <a:t>Employer organization to oppose unionization (response to successful clothing strike; Industrial Management Council)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dirty="0">
                          <a:effectLst/>
                        </a:rPr>
                        <a:t>Employer and labor co-operation to promote industrial peace (Buffalo-Erie County Labor Management Council)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2243390607"/>
                  </a:ext>
                </a:extLst>
              </a:tr>
            </a:tbl>
          </a:graphicData>
        </a:graphic>
      </p:graphicFrame>
    </p:spTree>
    <p:extLst>
      <p:ext uri="{BB962C8B-B14F-4D97-AF65-F5344CB8AC3E}">
        <p14:creationId xmlns:p14="http://schemas.microsoft.com/office/powerpoint/2010/main" val="1417431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40E50-1D8A-1243-94E2-58A08A505872}"/>
              </a:ext>
            </a:extLst>
          </p:cNvPr>
          <p:cNvSpPr>
            <a:spLocks noGrp="1"/>
          </p:cNvSpPr>
          <p:nvPr>
            <p:ph type="title"/>
          </p:nvPr>
        </p:nvSpPr>
        <p:spPr>
          <a:xfrm>
            <a:off x="838200" y="365125"/>
            <a:ext cx="10515600" cy="775417"/>
          </a:xfrm>
        </p:spPr>
        <p:txBody>
          <a:bodyPr>
            <a:normAutofit/>
          </a:bodyPr>
          <a:lstStyle/>
          <a:p>
            <a:r>
              <a:rPr lang="en-US" sz="3200" dirty="0"/>
              <a:t>Our Findings: Current Situation</a:t>
            </a:r>
          </a:p>
        </p:txBody>
      </p:sp>
      <p:graphicFrame>
        <p:nvGraphicFramePr>
          <p:cNvPr id="4" name="Content Placeholder 3">
            <a:extLst>
              <a:ext uri="{FF2B5EF4-FFF2-40B4-BE49-F238E27FC236}">
                <a16:creationId xmlns:a16="http://schemas.microsoft.com/office/drawing/2014/main" id="{4C4894A7-E175-5D40-97E9-8A4C05D6543C}"/>
              </a:ext>
            </a:extLst>
          </p:cNvPr>
          <p:cNvGraphicFramePr>
            <a:graphicFrameLocks noGrp="1"/>
          </p:cNvGraphicFramePr>
          <p:nvPr>
            <p:ph idx="1"/>
            <p:extLst>
              <p:ext uri="{D42A27DB-BD31-4B8C-83A1-F6EECF244321}">
                <p14:modId xmlns:p14="http://schemas.microsoft.com/office/powerpoint/2010/main" val="1603702636"/>
              </p:ext>
            </p:extLst>
          </p:nvPr>
        </p:nvGraphicFramePr>
        <p:xfrm>
          <a:off x="3479937" y="1570514"/>
          <a:ext cx="5232125" cy="4925531"/>
        </p:xfrm>
        <a:graphic>
          <a:graphicData uri="http://schemas.openxmlformats.org/drawingml/2006/table">
            <a:tbl>
              <a:tblPr firstRow="1" firstCol="1" bandRow="1">
                <a:tableStyleId>{5C22544A-7EE6-4342-B048-85BDC9FD1C3A}</a:tableStyleId>
              </a:tblPr>
              <a:tblGrid>
                <a:gridCol w="1743669">
                  <a:extLst>
                    <a:ext uri="{9D8B030D-6E8A-4147-A177-3AD203B41FA5}">
                      <a16:colId xmlns:a16="http://schemas.microsoft.com/office/drawing/2014/main" val="154778416"/>
                    </a:ext>
                  </a:extLst>
                </a:gridCol>
                <a:gridCol w="1744228">
                  <a:extLst>
                    <a:ext uri="{9D8B030D-6E8A-4147-A177-3AD203B41FA5}">
                      <a16:colId xmlns:a16="http://schemas.microsoft.com/office/drawing/2014/main" val="376687593"/>
                    </a:ext>
                  </a:extLst>
                </a:gridCol>
                <a:gridCol w="1744228">
                  <a:extLst>
                    <a:ext uri="{9D8B030D-6E8A-4147-A177-3AD203B41FA5}">
                      <a16:colId xmlns:a16="http://schemas.microsoft.com/office/drawing/2014/main" val="592276612"/>
                    </a:ext>
                  </a:extLst>
                </a:gridCol>
              </a:tblGrid>
              <a:tr h="161161">
                <a:tc>
                  <a:txBody>
                    <a:bodyPr/>
                    <a:lstStyle/>
                    <a:p>
                      <a:pPr marL="0" marR="0">
                        <a:spcBef>
                          <a:spcPts val="0"/>
                        </a:spcBef>
                        <a:spcAft>
                          <a:spcPts val="0"/>
                        </a:spcAft>
                      </a:pPr>
                      <a:r>
                        <a:rPr lang="en-US" sz="1100" dirty="0">
                          <a:effectLst/>
                        </a:rPr>
                        <a:t>Healthcare: Legacy and Current Situation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a:effectLst/>
                        </a:rPr>
                        <a:t>Rochester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a:effectLst/>
                        </a:rPr>
                        <a:t>Buffalo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218669542"/>
                  </a:ext>
                </a:extLst>
              </a:tr>
              <a:tr h="1611607">
                <a:tc>
                  <a:txBody>
                    <a:bodyPr/>
                    <a:lstStyle/>
                    <a:p>
                      <a:pPr marL="0" marR="0">
                        <a:spcBef>
                          <a:spcPts val="0"/>
                        </a:spcBef>
                        <a:spcAft>
                          <a:spcPts val="0"/>
                        </a:spcAft>
                      </a:pPr>
                      <a:r>
                        <a:rPr lang="en-US" sz="1100" dirty="0">
                          <a:effectLst/>
                        </a:rPr>
                        <a:t>Economic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dirty="0">
                          <a:effectLst/>
                        </a:rPr>
                        <a:t>Labor militancy to win first contract</a:t>
                      </a: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Employer opposition and tactics to thwart unionization beyond traditional bargaining unit</a:t>
                      </a:r>
                    </a:p>
                  </a:txBody>
                  <a:tcPr marL="60435" marR="60435" marT="0" marB="0"/>
                </a:tc>
                <a:tc>
                  <a:txBody>
                    <a:bodyPr/>
                    <a:lstStyle/>
                    <a:p>
                      <a:pPr marL="0" marR="0">
                        <a:spcBef>
                          <a:spcPts val="0"/>
                        </a:spcBef>
                        <a:spcAft>
                          <a:spcPts val="0"/>
                        </a:spcAft>
                      </a:pPr>
                      <a:r>
                        <a:rPr lang="en-US" sz="1100" dirty="0">
                          <a:effectLst/>
                        </a:rPr>
                        <a:t>Labor militancy to win first contract at multiple hospitals</a:t>
                      </a:r>
                    </a:p>
                    <a:p>
                      <a:pPr marL="0" marR="0">
                        <a:spcBef>
                          <a:spcPts val="0"/>
                        </a:spcBef>
                        <a:spcAft>
                          <a:spcPts val="0"/>
                        </a:spcAft>
                      </a:pPr>
                      <a:endParaRPr lang="en-US" sz="1100" dirty="0">
                        <a:effectLst/>
                      </a:endParaRPr>
                    </a:p>
                    <a:p>
                      <a:pPr marL="0" marR="0">
                        <a:spcBef>
                          <a:spcPts val="0"/>
                        </a:spcBef>
                        <a:spcAft>
                          <a:spcPts val="0"/>
                        </a:spcAft>
                      </a:pPr>
                      <a:r>
                        <a:rPr lang="en-US" sz="1100" dirty="0">
                          <a:effectLst/>
                        </a:rPr>
                        <a:t>Employers acquiesce to further unionization; union power resources to maintain and expand beyond traditional bargaining units</a:t>
                      </a:r>
                    </a:p>
                    <a:p>
                      <a:pPr marL="0" marR="0">
                        <a:spcBef>
                          <a:spcPts val="0"/>
                        </a:spcBef>
                        <a:spcAft>
                          <a:spcPts val="0"/>
                        </a:spcAft>
                      </a:pPr>
                      <a:r>
                        <a:rPr lang="en-US" sz="1100" dirty="0">
                          <a:effectLst/>
                        </a:rPr>
                        <a:t> </a:t>
                      </a:r>
                    </a:p>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351163867"/>
                  </a:ext>
                </a:extLst>
              </a:tr>
              <a:tr h="1450446">
                <a:tc>
                  <a:txBody>
                    <a:bodyPr/>
                    <a:lstStyle/>
                    <a:p>
                      <a:pPr marL="0" marR="0">
                        <a:spcBef>
                          <a:spcPts val="0"/>
                        </a:spcBef>
                        <a:spcAft>
                          <a:spcPts val="0"/>
                        </a:spcAft>
                      </a:pPr>
                      <a:r>
                        <a:rPr lang="en-US" sz="1100" dirty="0">
                          <a:effectLst/>
                        </a:rPr>
                        <a:t>Ideological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dirty="0">
                          <a:effectLst/>
                        </a:rPr>
                        <a:t>Employers resist unionization, even when in economic interest</a:t>
                      </a: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Workers oppose unionization, even when in economic interest</a:t>
                      </a:r>
                    </a:p>
                  </a:txBody>
                  <a:tcPr marL="60435" marR="60435" marT="0" marB="0"/>
                </a:tc>
                <a:tc>
                  <a:txBody>
                    <a:bodyPr/>
                    <a:lstStyle/>
                    <a:p>
                      <a:pPr marL="0" marR="0">
                        <a:spcBef>
                          <a:spcPts val="0"/>
                        </a:spcBef>
                        <a:spcAft>
                          <a:spcPts val="0"/>
                        </a:spcAft>
                      </a:pPr>
                      <a:r>
                        <a:rPr lang="en-US" sz="1100" dirty="0">
                          <a:effectLst/>
                        </a:rPr>
                        <a:t>Employers consent to, and occasionally facilitate, union organization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3593544053"/>
                  </a:ext>
                </a:extLst>
              </a:tr>
              <a:tr h="1128125">
                <a:tc>
                  <a:txBody>
                    <a:bodyPr/>
                    <a:lstStyle/>
                    <a:p>
                      <a:pPr marL="0" marR="0">
                        <a:spcBef>
                          <a:spcPts val="0"/>
                        </a:spcBef>
                        <a:spcAft>
                          <a:spcPts val="0"/>
                        </a:spcAft>
                      </a:pPr>
                      <a:r>
                        <a:rPr lang="en-US" sz="1100" dirty="0">
                          <a:effectLst/>
                        </a:rPr>
                        <a:t>Political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marL="0" marR="0">
                        <a:spcBef>
                          <a:spcPts val="0"/>
                        </a:spcBef>
                        <a:spcAft>
                          <a:spcPts val="0"/>
                        </a:spcAft>
                      </a:pPr>
                      <a:r>
                        <a:rPr lang="en-US" sz="1100" dirty="0">
                          <a:effectLst/>
                        </a:rPr>
                        <a:t>Employer healthcare labor relations committee</a:t>
                      </a: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Community and political pressure fail against employer ideological power</a:t>
                      </a:r>
                    </a:p>
                  </a:txBody>
                  <a:tcPr marL="60435" marR="60435" marT="0" marB="0"/>
                </a:tc>
                <a:tc>
                  <a:txBody>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Community and political pressure combine effectively with economic power to win contract fights</a:t>
                      </a:r>
                    </a:p>
                  </a:txBody>
                  <a:tcPr marL="60435" marR="60435" marT="0" marB="0"/>
                </a:tc>
                <a:extLst>
                  <a:ext uri="{0D108BD9-81ED-4DB2-BD59-A6C34878D82A}">
                    <a16:rowId xmlns:a16="http://schemas.microsoft.com/office/drawing/2014/main" val="1253350314"/>
                  </a:ext>
                </a:extLst>
              </a:tr>
            </a:tbl>
          </a:graphicData>
        </a:graphic>
      </p:graphicFrame>
    </p:spTree>
    <p:extLst>
      <p:ext uri="{BB962C8B-B14F-4D97-AF65-F5344CB8AC3E}">
        <p14:creationId xmlns:p14="http://schemas.microsoft.com/office/powerpoint/2010/main" val="2785880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AA345-88BF-D746-8292-52458A89CF86}"/>
              </a:ext>
            </a:extLst>
          </p:cNvPr>
          <p:cNvSpPr>
            <a:spLocks noGrp="1"/>
          </p:cNvSpPr>
          <p:nvPr>
            <p:ph type="title"/>
          </p:nvPr>
        </p:nvSpPr>
        <p:spPr/>
        <p:txBody>
          <a:bodyPr/>
          <a:lstStyle/>
          <a:p>
            <a:r>
              <a:rPr lang="en-US" dirty="0"/>
              <a:t>Influence of Historical Legacy in Current Period</a:t>
            </a:r>
          </a:p>
        </p:txBody>
      </p:sp>
      <p:sp>
        <p:nvSpPr>
          <p:cNvPr id="3" name="Content Placeholder 2">
            <a:extLst>
              <a:ext uri="{FF2B5EF4-FFF2-40B4-BE49-F238E27FC236}">
                <a16:creationId xmlns:a16="http://schemas.microsoft.com/office/drawing/2014/main" id="{96874381-D337-0344-A803-65006D79691E}"/>
              </a:ext>
            </a:extLst>
          </p:cNvPr>
          <p:cNvSpPr>
            <a:spLocks noGrp="1"/>
          </p:cNvSpPr>
          <p:nvPr>
            <p:ph idx="1"/>
          </p:nvPr>
        </p:nvSpPr>
        <p:spPr/>
        <p:txBody>
          <a:bodyPr/>
          <a:lstStyle/>
          <a:p>
            <a:r>
              <a:rPr lang="en-US" dirty="0"/>
              <a:t>Legacy of paternalism in Rochester continues to reverberate in current period</a:t>
            </a:r>
          </a:p>
          <a:p>
            <a:r>
              <a:rPr lang="en-US" dirty="0"/>
              <a:t>Anti-union ideology associated with paternalism influences workers and employers to act against own economic interests </a:t>
            </a:r>
          </a:p>
          <a:p>
            <a:r>
              <a:rPr lang="en-US" dirty="0"/>
              <a:t>Anthony Jordan in Rochester: workers in offsite locations refuse to organize despite knowing about better wages and working conditions; employer resists new contract that would benefit the organization economically</a:t>
            </a:r>
          </a:p>
          <a:p>
            <a:r>
              <a:rPr lang="en-US" dirty="0"/>
              <a:t>In Buffalo, employers consent to union gains when they feel pressured to do so (e.g. Kaleida in 2011 and Catholic in 2016)</a:t>
            </a:r>
          </a:p>
        </p:txBody>
      </p:sp>
    </p:spTree>
    <p:extLst>
      <p:ext uri="{BB962C8B-B14F-4D97-AF65-F5344CB8AC3E}">
        <p14:creationId xmlns:p14="http://schemas.microsoft.com/office/powerpoint/2010/main" val="520646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E9788-E9FD-8446-A0B5-E60EFB8C0B9E}"/>
              </a:ext>
            </a:extLst>
          </p:cNvPr>
          <p:cNvSpPr>
            <a:spLocks noGrp="1"/>
          </p:cNvSpPr>
          <p:nvPr>
            <p:ph type="title"/>
          </p:nvPr>
        </p:nvSpPr>
        <p:spPr/>
        <p:txBody>
          <a:bodyPr>
            <a:normAutofit/>
          </a:bodyPr>
          <a:lstStyle/>
          <a:p>
            <a:r>
              <a:rPr lang="en-US" sz="3600" dirty="0"/>
              <a:t>Current Situation Continued</a:t>
            </a:r>
          </a:p>
        </p:txBody>
      </p:sp>
      <p:sp>
        <p:nvSpPr>
          <p:cNvPr id="3" name="Content Placeholder 2">
            <a:extLst>
              <a:ext uri="{FF2B5EF4-FFF2-40B4-BE49-F238E27FC236}">
                <a16:creationId xmlns:a16="http://schemas.microsoft.com/office/drawing/2014/main" id="{D5376335-7EBD-034F-8518-C2DC1F8B298F}"/>
              </a:ext>
            </a:extLst>
          </p:cNvPr>
          <p:cNvSpPr>
            <a:spLocks noGrp="1"/>
          </p:cNvSpPr>
          <p:nvPr>
            <p:ph idx="1"/>
          </p:nvPr>
        </p:nvSpPr>
        <p:spPr/>
        <p:txBody>
          <a:bodyPr>
            <a:normAutofit fontScale="77500" lnSpcReduction="20000"/>
          </a:bodyPr>
          <a:lstStyle/>
          <a:p>
            <a:r>
              <a:rPr lang="en-US" dirty="0"/>
              <a:t>Rochester: focus on Strong Memorial, consenter at traditional hospital and antagonist beyond inpatient unit.</a:t>
            </a:r>
          </a:p>
          <a:p>
            <a:pPr marL="0" indent="0">
              <a:buNone/>
            </a:pPr>
            <a:endParaRPr lang="en-US" dirty="0"/>
          </a:p>
          <a:p>
            <a:r>
              <a:rPr lang="en-US" dirty="0"/>
              <a:t> Anthony Jordan highlights ideological struggle in Rochester from both worker and employer standpoint </a:t>
            </a:r>
          </a:p>
          <a:p>
            <a:endParaRPr lang="en-US" sz="1000" dirty="0"/>
          </a:p>
          <a:p>
            <a:r>
              <a:rPr lang="en-US" dirty="0"/>
              <a:t>Buffalo: Kaleida, acted as protagonist in late-1990s and early-2000s and consenter since </a:t>
            </a:r>
          </a:p>
          <a:p>
            <a:pPr marL="0" indent="0">
              <a:buNone/>
            </a:pPr>
            <a:endParaRPr lang="en-US" dirty="0"/>
          </a:p>
          <a:p>
            <a:r>
              <a:rPr lang="en-US" dirty="0"/>
              <a:t>Catholic moved from antagonist to consenter and highlights ideological struggle in Buffalo (CWA’s 2016 member mobilization/contract campaign)</a:t>
            </a:r>
          </a:p>
          <a:p>
            <a:endParaRPr lang="en-US" sz="1000" dirty="0"/>
          </a:p>
          <a:p>
            <a:r>
              <a:rPr lang="en-US" dirty="0"/>
              <a:t>Clear difference in current period (2016-2018) highlighted by Anthony Jordan and Catholic distinction which shows importance of ideological power</a:t>
            </a:r>
          </a:p>
        </p:txBody>
      </p:sp>
    </p:spTree>
    <p:extLst>
      <p:ext uri="{BB962C8B-B14F-4D97-AF65-F5344CB8AC3E}">
        <p14:creationId xmlns:p14="http://schemas.microsoft.com/office/powerpoint/2010/main" val="3118556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EED2B-5CA5-BE4D-BC9C-C6F29C36FFB8}"/>
              </a:ext>
            </a:extLst>
          </p:cNvPr>
          <p:cNvSpPr>
            <a:spLocks noGrp="1"/>
          </p:cNvSpPr>
          <p:nvPr>
            <p:ph type="title"/>
          </p:nvPr>
        </p:nvSpPr>
        <p:spPr/>
        <p:txBody>
          <a:bodyPr/>
          <a:lstStyle/>
          <a:p>
            <a:r>
              <a:rPr lang="en-US" dirty="0"/>
              <a:t>Race and Implications</a:t>
            </a:r>
          </a:p>
        </p:txBody>
      </p:sp>
      <p:sp>
        <p:nvSpPr>
          <p:cNvPr id="3" name="Content Placeholder 2">
            <a:extLst>
              <a:ext uri="{FF2B5EF4-FFF2-40B4-BE49-F238E27FC236}">
                <a16:creationId xmlns:a16="http://schemas.microsoft.com/office/drawing/2014/main" id="{E9F774BD-23CA-2745-A4D2-0B6C5A7ADDB9}"/>
              </a:ext>
            </a:extLst>
          </p:cNvPr>
          <p:cNvSpPr>
            <a:spLocks noGrp="1"/>
          </p:cNvSpPr>
          <p:nvPr>
            <p:ph idx="1"/>
          </p:nvPr>
        </p:nvSpPr>
        <p:spPr/>
        <p:txBody>
          <a:bodyPr>
            <a:normAutofit fontScale="92500" lnSpcReduction="10000"/>
          </a:bodyPr>
          <a:lstStyle/>
          <a:p>
            <a:r>
              <a:rPr lang="en-US" dirty="0"/>
              <a:t>In Rochester, Black workers lacked access to good jobs and training programs developed by major paternalistic employers until the 1960s</a:t>
            </a:r>
          </a:p>
          <a:p>
            <a:r>
              <a:rPr lang="en-US" dirty="0"/>
              <a:t>Black workers led labor militancy with 1199 at Strong Memorial in Rochester in the early-mid 1970s</a:t>
            </a:r>
          </a:p>
          <a:p>
            <a:r>
              <a:rPr lang="en-US" dirty="0"/>
              <a:t>1199 viewed as a Black union in both Rochester and Buffalo</a:t>
            </a:r>
          </a:p>
          <a:p>
            <a:r>
              <a:rPr lang="en-US" dirty="0"/>
              <a:t>In Buffalo, 1199 had initial success organizing nurses in late-1970s, but turned over organizing to CWA 1168, followed by labor militancy and unionization at Buffalo General in the early-1980s</a:t>
            </a:r>
          </a:p>
          <a:p>
            <a:r>
              <a:rPr lang="en-US" dirty="0"/>
              <a:t>1199 SEIU continues to face difficulties organizing workers in Rochester beyond the traditional bargaining unit at Strong Memorial, and nurses remain overwhelmingly non-union throughout the city</a:t>
            </a:r>
          </a:p>
        </p:txBody>
      </p:sp>
    </p:spTree>
    <p:extLst>
      <p:ext uri="{BB962C8B-B14F-4D97-AF65-F5344CB8AC3E}">
        <p14:creationId xmlns:p14="http://schemas.microsoft.com/office/powerpoint/2010/main" val="1210209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41CC2-93B5-7D4C-986B-2EA68482607D}"/>
              </a:ext>
            </a:extLst>
          </p:cNvPr>
          <p:cNvSpPr>
            <a:spLocks noGrp="1"/>
          </p:cNvSpPr>
          <p:nvPr>
            <p:ph type="title"/>
          </p:nvPr>
        </p:nvSpPr>
        <p:spPr/>
        <p:txBody>
          <a:bodyPr/>
          <a:lstStyle/>
          <a:p>
            <a:r>
              <a:rPr lang="en-US" dirty="0"/>
              <a:t>Quotes</a:t>
            </a:r>
          </a:p>
        </p:txBody>
      </p:sp>
      <p:sp>
        <p:nvSpPr>
          <p:cNvPr id="3" name="Content Placeholder 2">
            <a:extLst>
              <a:ext uri="{FF2B5EF4-FFF2-40B4-BE49-F238E27FC236}">
                <a16:creationId xmlns:a16="http://schemas.microsoft.com/office/drawing/2014/main" id="{0D0E912C-586F-6F41-BAA5-8E19CEA7637A}"/>
              </a:ext>
            </a:extLst>
          </p:cNvPr>
          <p:cNvSpPr>
            <a:spLocks noGrp="1"/>
          </p:cNvSpPr>
          <p:nvPr>
            <p:ph idx="1"/>
          </p:nvPr>
        </p:nvSpPr>
        <p:spPr/>
        <p:txBody>
          <a:bodyPr>
            <a:normAutofit fontScale="92500" lnSpcReduction="20000"/>
          </a:bodyPr>
          <a:lstStyle/>
          <a:p>
            <a:r>
              <a:rPr lang="en-US" dirty="0"/>
              <a:t>“URMC [University of Rochester Medical Center] doesn’t beat the shit out of workers, they just drown them.  Mid-80s in terms of percentage on cards, seemed like a sure win.  The CEO removed the administrator and literally moved in…bought everyone food and just completely took over everything.  Every supervisor wore scrub tops that said ‘Vote No.’ They called in every worker one-by-one.  Every worker got guaranteed wage increase of $0.25/hour for every year of seniority if the union lost…by the time stuff got litigated it would have been a year.  We lost 55-45%.” </a:t>
            </a:r>
          </a:p>
          <a:p>
            <a:r>
              <a:rPr lang="en-US" dirty="0"/>
              <a:t>“[Workers at] other sites don’t have tuition benefits…pension plans…they can tell you what is in our contract plus $3/hour more, but they still won’t sign a card or organize.”</a:t>
            </a:r>
          </a:p>
          <a:p>
            <a:r>
              <a:rPr lang="en-US" dirty="0"/>
              <a:t>One worker in a failed organizing drive remarked that 1199 SEIU is for “lower-class workers—housekeeping, dietary.”</a:t>
            </a:r>
          </a:p>
          <a:p>
            <a:pPr marL="0" indent="0">
              <a:buNone/>
            </a:pPr>
            <a:endParaRPr lang="en-US" dirty="0"/>
          </a:p>
        </p:txBody>
      </p:sp>
    </p:spTree>
    <p:extLst>
      <p:ext uri="{BB962C8B-B14F-4D97-AF65-F5344CB8AC3E}">
        <p14:creationId xmlns:p14="http://schemas.microsoft.com/office/powerpoint/2010/main" val="3255240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CE363-E699-7B4C-B205-144464AC035E}"/>
              </a:ext>
            </a:extLst>
          </p:cNvPr>
          <p:cNvSpPr>
            <a:spLocks noGrp="1"/>
          </p:cNvSpPr>
          <p:nvPr>
            <p:ph type="title"/>
          </p:nvPr>
        </p:nvSpPr>
        <p:spPr>
          <a:xfrm>
            <a:off x="838200" y="365126"/>
            <a:ext cx="10515600" cy="696758"/>
          </a:xfrm>
        </p:spPr>
        <p:txBody>
          <a:bodyPr>
            <a:normAutofit/>
          </a:bodyPr>
          <a:lstStyle/>
          <a:p>
            <a:r>
              <a:rPr lang="en-US" sz="3600" dirty="0"/>
              <a:t>Implications/Discussion</a:t>
            </a:r>
          </a:p>
        </p:txBody>
      </p:sp>
      <p:sp>
        <p:nvSpPr>
          <p:cNvPr id="3" name="Content Placeholder 2">
            <a:extLst>
              <a:ext uri="{FF2B5EF4-FFF2-40B4-BE49-F238E27FC236}">
                <a16:creationId xmlns:a16="http://schemas.microsoft.com/office/drawing/2014/main" id="{93457E8B-BD61-BB4F-943A-5F938AE1507D}"/>
              </a:ext>
            </a:extLst>
          </p:cNvPr>
          <p:cNvSpPr>
            <a:spLocks noGrp="1"/>
          </p:cNvSpPr>
          <p:nvPr>
            <p:ph idx="1"/>
          </p:nvPr>
        </p:nvSpPr>
        <p:spPr>
          <a:xfrm>
            <a:off x="462117" y="1238866"/>
            <a:ext cx="11238270" cy="5279921"/>
          </a:xfrm>
        </p:spPr>
        <p:txBody>
          <a:bodyPr>
            <a:normAutofit fontScale="92500"/>
          </a:bodyPr>
          <a:lstStyle/>
          <a:p>
            <a:endParaRPr lang="en-US" sz="900" dirty="0"/>
          </a:p>
          <a:p>
            <a:r>
              <a:rPr lang="en-US" dirty="0"/>
              <a:t>As healthcare sector emerged in 1970s, healthcare unions adopted same organizing strategies in both cities </a:t>
            </a:r>
          </a:p>
          <a:p>
            <a:endParaRPr lang="en-US" sz="800" dirty="0"/>
          </a:p>
          <a:p>
            <a:pPr lvl="1"/>
            <a:r>
              <a:rPr lang="en-US" dirty="0"/>
              <a:t>Initially won large gains at prestigious hospitals through direct action and militant social movement organizing</a:t>
            </a:r>
          </a:p>
          <a:p>
            <a:pPr lvl="1"/>
            <a:endParaRPr lang="en-US" sz="900" dirty="0"/>
          </a:p>
          <a:p>
            <a:pPr lvl="1"/>
            <a:r>
              <a:rPr lang="en-US" dirty="0"/>
              <a:t>But success of unions in extending organizing beyond initial success depended on</a:t>
            </a:r>
          </a:p>
          <a:p>
            <a:pPr lvl="2"/>
            <a:r>
              <a:rPr lang="en-US" dirty="0"/>
              <a:t>Relative power &amp; strategies of employers</a:t>
            </a:r>
          </a:p>
          <a:p>
            <a:pPr lvl="2"/>
            <a:r>
              <a:rPr lang="en-US" dirty="0"/>
              <a:t>Class identity of workers</a:t>
            </a:r>
          </a:p>
          <a:p>
            <a:pPr lvl="2"/>
            <a:endParaRPr lang="en-US" sz="800" dirty="0"/>
          </a:p>
          <a:p>
            <a:r>
              <a:rPr lang="en-US" dirty="0"/>
              <a:t>Contrast</a:t>
            </a:r>
          </a:p>
          <a:p>
            <a:pPr lvl="1"/>
            <a:r>
              <a:rPr lang="en-US" dirty="0"/>
              <a:t>Rochester</a:t>
            </a:r>
          </a:p>
          <a:p>
            <a:pPr lvl="1"/>
            <a:r>
              <a:rPr lang="en-US" dirty="0"/>
              <a:t>Buffalo</a:t>
            </a:r>
          </a:p>
          <a:p>
            <a:pPr lvl="1"/>
            <a:endParaRPr lang="en-US" sz="800" dirty="0"/>
          </a:p>
          <a:p>
            <a:r>
              <a:rPr lang="en-US" dirty="0"/>
              <a:t>Contrast between Rochester and Buffalo, 2016 through 2018, even more salient</a:t>
            </a:r>
          </a:p>
        </p:txBody>
      </p:sp>
    </p:spTree>
    <p:extLst>
      <p:ext uri="{BB962C8B-B14F-4D97-AF65-F5344CB8AC3E}">
        <p14:creationId xmlns:p14="http://schemas.microsoft.com/office/powerpoint/2010/main" val="1678207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C41AE-847A-8342-B3D2-AD3AEE60BF13}"/>
              </a:ext>
            </a:extLst>
          </p:cNvPr>
          <p:cNvSpPr>
            <a:spLocks noGrp="1"/>
          </p:cNvSpPr>
          <p:nvPr>
            <p:ph type="title"/>
          </p:nvPr>
        </p:nvSpPr>
        <p:spPr/>
        <p:txBody>
          <a:bodyPr>
            <a:normAutofit/>
          </a:bodyPr>
          <a:lstStyle/>
          <a:p>
            <a:r>
              <a:rPr lang="en-US" sz="3600" dirty="0"/>
              <a:t>Roadmap to Presentation</a:t>
            </a:r>
          </a:p>
        </p:txBody>
      </p:sp>
      <p:sp>
        <p:nvSpPr>
          <p:cNvPr id="3" name="Content Placeholder 2">
            <a:extLst>
              <a:ext uri="{FF2B5EF4-FFF2-40B4-BE49-F238E27FC236}">
                <a16:creationId xmlns:a16="http://schemas.microsoft.com/office/drawing/2014/main" id="{725A298D-4181-B742-B66C-85BF48FDDFF7}"/>
              </a:ext>
            </a:extLst>
          </p:cNvPr>
          <p:cNvSpPr>
            <a:spLocks noGrp="1"/>
          </p:cNvSpPr>
          <p:nvPr>
            <p:ph idx="1"/>
          </p:nvPr>
        </p:nvSpPr>
        <p:spPr/>
        <p:txBody>
          <a:bodyPr/>
          <a:lstStyle/>
          <a:p>
            <a:endParaRPr lang="en-US" dirty="0"/>
          </a:p>
          <a:p>
            <a:r>
              <a:rPr lang="en-US" dirty="0"/>
              <a:t>Challenges facing healthcare unions</a:t>
            </a:r>
          </a:p>
          <a:p>
            <a:endParaRPr lang="en-US" sz="1000" dirty="0"/>
          </a:p>
          <a:p>
            <a:r>
              <a:rPr lang="en-US" dirty="0"/>
              <a:t>Research question</a:t>
            </a:r>
          </a:p>
          <a:p>
            <a:endParaRPr lang="en-US" sz="1000" dirty="0"/>
          </a:p>
          <a:p>
            <a:r>
              <a:rPr lang="en-US" dirty="0"/>
              <a:t>Contributions of the research</a:t>
            </a:r>
          </a:p>
          <a:p>
            <a:endParaRPr lang="en-US" sz="1000" dirty="0"/>
          </a:p>
          <a:p>
            <a:r>
              <a:rPr lang="en-US" dirty="0"/>
              <a:t>Research methods and findings</a:t>
            </a:r>
          </a:p>
          <a:p>
            <a:endParaRPr lang="en-US" sz="1000" dirty="0"/>
          </a:p>
          <a:p>
            <a:r>
              <a:rPr lang="en-US" dirty="0"/>
              <a:t>Implications and discussion</a:t>
            </a:r>
          </a:p>
          <a:p>
            <a:pPr marL="0" indent="0">
              <a:buNone/>
            </a:pPr>
            <a:endParaRPr lang="en-US" dirty="0"/>
          </a:p>
        </p:txBody>
      </p:sp>
    </p:spTree>
    <p:extLst>
      <p:ext uri="{BB962C8B-B14F-4D97-AF65-F5344CB8AC3E}">
        <p14:creationId xmlns:p14="http://schemas.microsoft.com/office/powerpoint/2010/main" val="34537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263D5-FCBA-604D-AC3E-D795A1488C85}"/>
              </a:ext>
            </a:extLst>
          </p:cNvPr>
          <p:cNvSpPr>
            <a:spLocks noGrp="1"/>
          </p:cNvSpPr>
          <p:nvPr>
            <p:ph type="title"/>
          </p:nvPr>
        </p:nvSpPr>
        <p:spPr>
          <a:xfrm>
            <a:off x="838200" y="365125"/>
            <a:ext cx="10515600" cy="1099881"/>
          </a:xfrm>
        </p:spPr>
        <p:txBody>
          <a:bodyPr>
            <a:normAutofit/>
          </a:bodyPr>
          <a:lstStyle/>
          <a:p>
            <a:r>
              <a:rPr lang="en-US" sz="3600" dirty="0"/>
              <a:t>Background: Challenges facing Unions in Healthcare</a:t>
            </a:r>
          </a:p>
        </p:txBody>
      </p:sp>
      <p:sp>
        <p:nvSpPr>
          <p:cNvPr id="3" name="Content Placeholder 2">
            <a:extLst>
              <a:ext uri="{FF2B5EF4-FFF2-40B4-BE49-F238E27FC236}">
                <a16:creationId xmlns:a16="http://schemas.microsoft.com/office/drawing/2014/main" id="{4AA0E38A-0B9A-AD4E-9B43-64BA9D8D98A8}"/>
              </a:ext>
            </a:extLst>
          </p:cNvPr>
          <p:cNvSpPr>
            <a:spLocks noGrp="1"/>
          </p:cNvSpPr>
          <p:nvPr>
            <p:ph idx="1"/>
          </p:nvPr>
        </p:nvSpPr>
        <p:spPr>
          <a:xfrm>
            <a:off x="838200" y="1465006"/>
            <a:ext cx="10515600" cy="5112775"/>
          </a:xfrm>
        </p:spPr>
        <p:txBody>
          <a:bodyPr>
            <a:normAutofit fontScale="92500" lnSpcReduction="10000"/>
          </a:bodyPr>
          <a:lstStyle/>
          <a:p>
            <a:r>
              <a:rPr lang="en-US" dirty="0"/>
              <a:t>As a result of financial and regulatory change, healthcare systems are shifting services out of hospitals and into outpatient care</a:t>
            </a:r>
          </a:p>
          <a:p>
            <a:endParaRPr lang="en-US" sz="500" dirty="0"/>
          </a:p>
          <a:p>
            <a:r>
              <a:rPr lang="en-US" dirty="0"/>
              <a:t>Jobs are still growing in hospitals, but at a much higher rate in ambulatory facilities over the past decade</a:t>
            </a:r>
          </a:p>
          <a:p>
            <a:endParaRPr lang="en-US" sz="500" dirty="0"/>
          </a:p>
          <a:p>
            <a:r>
              <a:rPr lang="en-US" dirty="0"/>
              <a:t>Unionization in hospitals at 13.5% in 2015, higher than approximately 7% at both national average and unionization in outpatient facilities</a:t>
            </a:r>
          </a:p>
          <a:p>
            <a:endParaRPr lang="en-US" sz="500" dirty="0"/>
          </a:p>
          <a:p>
            <a:r>
              <a:rPr lang="en-US" dirty="0"/>
              <a:t>Clear obstacle for unions, as employers set up legally separate outpatient entities that remain part of the healthcare system but are no longer bound by the union contract</a:t>
            </a:r>
            <a:r>
              <a:rPr lang="en-US" dirty="0">
                <a:effectLst/>
              </a:rPr>
              <a:t> </a:t>
            </a:r>
          </a:p>
          <a:p>
            <a:endParaRPr lang="en-US" sz="500" dirty="0">
              <a:effectLst/>
            </a:endParaRPr>
          </a:p>
          <a:p>
            <a:r>
              <a:rPr lang="en-US" dirty="0"/>
              <a:t>Variation in union success in extending and maintaining coverage beyond traditional bargaining units</a:t>
            </a:r>
          </a:p>
        </p:txBody>
      </p:sp>
    </p:spTree>
    <p:extLst>
      <p:ext uri="{BB962C8B-B14F-4D97-AF65-F5344CB8AC3E}">
        <p14:creationId xmlns:p14="http://schemas.microsoft.com/office/powerpoint/2010/main" val="3060455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6B4B0-E500-5D40-8B1B-40139BBA144E}"/>
              </a:ext>
            </a:extLst>
          </p:cNvPr>
          <p:cNvSpPr>
            <a:spLocks noGrp="1"/>
          </p:cNvSpPr>
          <p:nvPr>
            <p:ph type="title"/>
          </p:nvPr>
        </p:nvSpPr>
        <p:spPr/>
        <p:txBody>
          <a:bodyPr/>
          <a:lstStyle/>
          <a:p>
            <a:r>
              <a:rPr lang="en-US" dirty="0"/>
              <a:t>Research Question</a:t>
            </a:r>
          </a:p>
        </p:txBody>
      </p:sp>
      <p:sp>
        <p:nvSpPr>
          <p:cNvPr id="3" name="Content Placeholder 2">
            <a:extLst>
              <a:ext uri="{FF2B5EF4-FFF2-40B4-BE49-F238E27FC236}">
                <a16:creationId xmlns:a16="http://schemas.microsoft.com/office/drawing/2014/main" id="{B1812B88-921D-DD4C-849B-1165427C7F7E}"/>
              </a:ext>
            </a:extLst>
          </p:cNvPr>
          <p:cNvSpPr>
            <a:spLocks noGrp="1"/>
          </p:cNvSpPr>
          <p:nvPr>
            <p:ph idx="1"/>
          </p:nvPr>
        </p:nvSpPr>
        <p:spPr/>
        <p:txBody>
          <a:bodyPr>
            <a:normAutofit/>
          </a:bodyPr>
          <a:lstStyle/>
          <a:p>
            <a:endParaRPr lang="en-US" sz="3200" dirty="0"/>
          </a:p>
          <a:p>
            <a:r>
              <a:rPr lang="en-US" sz="3200" dirty="0"/>
              <a:t>As healthcare organizations restructure, unions face difficult obstacles to organizing and representing workers</a:t>
            </a:r>
          </a:p>
          <a:p>
            <a:endParaRPr lang="en-US" sz="3200" dirty="0"/>
          </a:p>
          <a:p>
            <a:r>
              <a:rPr lang="en-US" sz="3200" dirty="0"/>
              <a:t>What explains the variation in union success?  </a:t>
            </a:r>
          </a:p>
          <a:p>
            <a:pPr marL="0" indent="0">
              <a:buNone/>
            </a:pPr>
            <a:endParaRPr lang="en-US" sz="3200" dirty="0"/>
          </a:p>
        </p:txBody>
      </p:sp>
    </p:spTree>
    <p:extLst>
      <p:ext uri="{BB962C8B-B14F-4D97-AF65-F5344CB8AC3E}">
        <p14:creationId xmlns:p14="http://schemas.microsoft.com/office/powerpoint/2010/main" val="3537331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57085-D9B1-3B49-AD73-405851C4BC90}"/>
              </a:ext>
            </a:extLst>
          </p:cNvPr>
          <p:cNvSpPr>
            <a:spLocks noGrp="1"/>
          </p:cNvSpPr>
          <p:nvPr>
            <p:ph type="title"/>
          </p:nvPr>
        </p:nvSpPr>
        <p:spPr/>
        <p:txBody>
          <a:bodyPr/>
          <a:lstStyle/>
          <a:p>
            <a:r>
              <a:rPr lang="en-US" dirty="0"/>
              <a:t>Our Contribution</a:t>
            </a:r>
          </a:p>
        </p:txBody>
      </p:sp>
      <p:sp>
        <p:nvSpPr>
          <p:cNvPr id="3" name="Content Placeholder 2">
            <a:extLst>
              <a:ext uri="{FF2B5EF4-FFF2-40B4-BE49-F238E27FC236}">
                <a16:creationId xmlns:a16="http://schemas.microsoft.com/office/drawing/2014/main" id="{04548A4F-7D1B-1345-BC70-C7FA833814A5}"/>
              </a:ext>
            </a:extLst>
          </p:cNvPr>
          <p:cNvSpPr>
            <a:spLocks noGrp="1"/>
          </p:cNvSpPr>
          <p:nvPr>
            <p:ph idx="1"/>
          </p:nvPr>
        </p:nvSpPr>
        <p:spPr>
          <a:xfrm>
            <a:off x="639097" y="1825625"/>
            <a:ext cx="10714703" cy="4351338"/>
          </a:xfrm>
        </p:spPr>
        <p:txBody>
          <a:bodyPr>
            <a:normAutofit/>
          </a:bodyPr>
          <a:lstStyle/>
          <a:p>
            <a:r>
              <a:rPr lang="en-US" dirty="0"/>
              <a:t>Local institutional variation</a:t>
            </a:r>
          </a:p>
          <a:p>
            <a:endParaRPr lang="en-US" sz="800" dirty="0"/>
          </a:p>
          <a:p>
            <a:r>
              <a:rPr lang="en-US" dirty="0"/>
              <a:t>Thin institutional context of the U.S. </a:t>
            </a:r>
          </a:p>
          <a:p>
            <a:endParaRPr lang="en-US" sz="800" dirty="0"/>
          </a:p>
          <a:p>
            <a:r>
              <a:rPr lang="en-US" dirty="0"/>
              <a:t>Recent literature focuses on institutional change; we find that historical continuity, path dependence are important determinants of outcomes</a:t>
            </a:r>
          </a:p>
          <a:p>
            <a:endParaRPr lang="en-US" sz="800" dirty="0"/>
          </a:p>
          <a:p>
            <a:r>
              <a:rPr lang="en-US" dirty="0"/>
              <a:t>In thin institutional environments where agency and entrepreneurship are supposed to overcome institutional constraints, we show that current outcomes for workers are rooted in power relations between employers and unions that have deep local institutional roots</a:t>
            </a:r>
          </a:p>
          <a:p>
            <a:endParaRPr lang="en-US" dirty="0"/>
          </a:p>
        </p:txBody>
      </p:sp>
    </p:spTree>
    <p:extLst>
      <p:ext uri="{BB962C8B-B14F-4D97-AF65-F5344CB8AC3E}">
        <p14:creationId xmlns:p14="http://schemas.microsoft.com/office/powerpoint/2010/main" val="194144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6E8BC-DE82-104C-B442-C4B73E768A34}"/>
              </a:ext>
            </a:extLst>
          </p:cNvPr>
          <p:cNvSpPr>
            <a:spLocks noGrp="1"/>
          </p:cNvSpPr>
          <p:nvPr>
            <p:ph type="title"/>
          </p:nvPr>
        </p:nvSpPr>
        <p:spPr>
          <a:xfrm>
            <a:off x="838200" y="365125"/>
            <a:ext cx="10515600" cy="785249"/>
          </a:xfrm>
        </p:spPr>
        <p:txBody>
          <a:bodyPr>
            <a:normAutofit/>
          </a:bodyPr>
          <a:lstStyle/>
          <a:p>
            <a:r>
              <a:rPr lang="en-US" sz="3600" dirty="0"/>
              <a:t>Theoretical Foundation and Contribution</a:t>
            </a:r>
          </a:p>
        </p:txBody>
      </p:sp>
      <p:sp>
        <p:nvSpPr>
          <p:cNvPr id="3" name="Content Placeholder 2">
            <a:extLst>
              <a:ext uri="{FF2B5EF4-FFF2-40B4-BE49-F238E27FC236}">
                <a16:creationId xmlns:a16="http://schemas.microsoft.com/office/drawing/2014/main" id="{15356C69-1562-F849-963D-4955045B08DA}"/>
              </a:ext>
            </a:extLst>
          </p:cNvPr>
          <p:cNvSpPr>
            <a:spLocks noGrp="1"/>
          </p:cNvSpPr>
          <p:nvPr>
            <p:ph idx="1"/>
          </p:nvPr>
        </p:nvSpPr>
        <p:spPr>
          <a:xfrm>
            <a:off x="838200" y="1258530"/>
            <a:ext cx="10960510" cy="5338916"/>
          </a:xfrm>
        </p:spPr>
        <p:txBody>
          <a:bodyPr>
            <a:normAutofit lnSpcReduction="10000"/>
          </a:bodyPr>
          <a:lstStyle/>
          <a:p>
            <a:r>
              <a:rPr lang="en-US" dirty="0"/>
              <a:t>Build on social constructionist school and power resources theory</a:t>
            </a:r>
          </a:p>
          <a:p>
            <a:endParaRPr lang="en-US" sz="800" dirty="0"/>
          </a:p>
          <a:p>
            <a:r>
              <a:rPr lang="en-US" dirty="0" err="1"/>
              <a:t>Korpi</a:t>
            </a:r>
            <a:r>
              <a:rPr lang="en-US" dirty="0"/>
              <a:t> (2006): employers act as antagonist, consenters, or protagonists</a:t>
            </a:r>
          </a:p>
          <a:p>
            <a:endParaRPr lang="en-US" sz="800" dirty="0"/>
          </a:p>
          <a:p>
            <a:r>
              <a:rPr lang="en-US" dirty="0"/>
              <a:t>E.G. virulent anti-unionism (antagonist), GM in postwar accord (consenter), Saturn’s response to intense global competition with labor-management cooperation (protagonist)</a:t>
            </a:r>
          </a:p>
          <a:p>
            <a:endParaRPr lang="en-US" sz="800" dirty="0"/>
          </a:p>
          <a:p>
            <a:r>
              <a:rPr lang="en-US" dirty="0"/>
              <a:t>Theorize three strategies by both unions and employers to expand their power resources: economic, ideological, and political</a:t>
            </a:r>
          </a:p>
          <a:p>
            <a:endParaRPr lang="en-US" sz="900" dirty="0"/>
          </a:p>
          <a:p>
            <a:r>
              <a:rPr lang="en-US" dirty="0"/>
              <a:t>Importance of ideological…most of comparative employment relations looks at the economic power of both employers and workers…need to understand how unitarist and ideational strategies impact class conflict</a:t>
            </a:r>
          </a:p>
          <a:p>
            <a:endParaRPr lang="en-US" dirty="0"/>
          </a:p>
        </p:txBody>
      </p:sp>
    </p:spTree>
    <p:extLst>
      <p:ext uri="{BB962C8B-B14F-4D97-AF65-F5344CB8AC3E}">
        <p14:creationId xmlns:p14="http://schemas.microsoft.com/office/powerpoint/2010/main" val="1242475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17348-F277-8442-92CB-B9CE8F2CCA1E}"/>
              </a:ext>
            </a:extLst>
          </p:cNvPr>
          <p:cNvSpPr>
            <a:spLocks noGrp="1"/>
          </p:cNvSpPr>
          <p:nvPr>
            <p:ph type="title"/>
          </p:nvPr>
        </p:nvSpPr>
        <p:spPr>
          <a:xfrm>
            <a:off x="838200" y="207810"/>
            <a:ext cx="10515600" cy="1031056"/>
          </a:xfrm>
        </p:spPr>
        <p:txBody>
          <a:bodyPr/>
          <a:lstStyle/>
          <a:p>
            <a:r>
              <a:rPr lang="en-US" dirty="0"/>
              <a:t>Case Selection</a:t>
            </a:r>
          </a:p>
        </p:txBody>
      </p:sp>
      <p:sp>
        <p:nvSpPr>
          <p:cNvPr id="3" name="Content Placeholder 2">
            <a:extLst>
              <a:ext uri="{FF2B5EF4-FFF2-40B4-BE49-F238E27FC236}">
                <a16:creationId xmlns:a16="http://schemas.microsoft.com/office/drawing/2014/main" id="{8FA70A2E-D9A1-E04D-B002-D09AB8264D18}"/>
              </a:ext>
            </a:extLst>
          </p:cNvPr>
          <p:cNvSpPr>
            <a:spLocks noGrp="1"/>
          </p:cNvSpPr>
          <p:nvPr>
            <p:ph idx="1"/>
          </p:nvPr>
        </p:nvSpPr>
        <p:spPr>
          <a:xfrm>
            <a:off x="838200" y="1238866"/>
            <a:ext cx="10515600" cy="5299586"/>
          </a:xfrm>
        </p:spPr>
        <p:txBody>
          <a:bodyPr>
            <a:normAutofit/>
          </a:bodyPr>
          <a:lstStyle/>
          <a:p>
            <a:r>
              <a:rPr lang="en-US" dirty="0"/>
              <a:t>Unit of analysis is unions and healthcare employers in Rochester and Buffalo, NY</a:t>
            </a:r>
          </a:p>
          <a:p>
            <a:endParaRPr lang="en-US" sz="800" dirty="0"/>
          </a:p>
          <a:p>
            <a:r>
              <a:rPr lang="en-US" dirty="0"/>
              <a:t>Two cities with many of the same characteristics</a:t>
            </a:r>
          </a:p>
          <a:p>
            <a:endParaRPr lang="en-US" sz="800" dirty="0"/>
          </a:p>
          <a:p>
            <a:r>
              <a:rPr lang="en-US" dirty="0"/>
              <a:t>Same state, state-level/national regulatory framework, &lt; 75 miles apart, top 25 in poverty rates, deindustrialization &amp; </a:t>
            </a:r>
            <a:r>
              <a:rPr lang="en-US" dirty="0" err="1"/>
              <a:t>deunionization</a:t>
            </a:r>
            <a:endParaRPr lang="en-US" dirty="0"/>
          </a:p>
          <a:p>
            <a:endParaRPr lang="en-US" sz="800" dirty="0"/>
          </a:p>
          <a:p>
            <a:r>
              <a:rPr lang="en-US" dirty="0"/>
              <a:t>Major healthcare unions (1199 SEIU in both Rochester and Buffalo, CWA 1168 and CWA 1133 in Buffalo)</a:t>
            </a:r>
          </a:p>
          <a:p>
            <a:endParaRPr lang="en-US" sz="800" dirty="0"/>
          </a:p>
          <a:p>
            <a:r>
              <a:rPr lang="en-US" dirty="0"/>
              <a:t>Major health systems (University of Rochester Medical Center, Rochester Regional, Kaleida Health, Catholic Health East)</a:t>
            </a:r>
          </a:p>
        </p:txBody>
      </p:sp>
    </p:spTree>
    <p:extLst>
      <p:ext uri="{BB962C8B-B14F-4D97-AF65-F5344CB8AC3E}">
        <p14:creationId xmlns:p14="http://schemas.microsoft.com/office/powerpoint/2010/main" val="2848016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36785-9B31-ED40-B808-2BF9C8A16FEF}"/>
              </a:ext>
            </a:extLst>
          </p:cNvPr>
          <p:cNvSpPr>
            <a:spLocks noGrp="1"/>
          </p:cNvSpPr>
          <p:nvPr>
            <p:ph type="title"/>
          </p:nvPr>
        </p:nvSpPr>
        <p:spPr/>
        <p:txBody>
          <a:bodyPr/>
          <a:lstStyle/>
          <a:p>
            <a:r>
              <a:rPr lang="en-US" dirty="0" smtClean="0"/>
              <a:t>Explanatory </a:t>
            </a:r>
            <a:r>
              <a:rPr lang="en-US" dirty="0"/>
              <a:t>and Dependent Variables</a:t>
            </a:r>
          </a:p>
        </p:txBody>
      </p:sp>
      <p:sp>
        <p:nvSpPr>
          <p:cNvPr id="3" name="Content Placeholder 2">
            <a:extLst>
              <a:ext uri="{FF2B5EF4-FFF2-40B4-BE49-F238E27FC236}">
                <a16:creationId xmlns:a16="http://schemas.microsoft.com/office/drawing/2014/main" id="{3A66F67D-5C3B-7F4D-847C-4E5E817F7A99}"/>
              </a:ext>
            </a:extLst>
          </p:cNvPr>
          <p:cNvSpPr>
            <a:spLocks noGrp="1"/>
          </p:cNvSpPr>
          <p:nvPr>
            <p:ph idx="1"/>
          </p:nvPr>
        </p:nvSpPr>
        <p:spPr/>
        <p:txBody>
          <a:bodyPr>
            <a:normAutofit/>
          </a:bodyPr>
          <a:lstStyle/>
          <a:p>
            <a:endParaRPr lang="en-US" sz="800" dirty="0"/>
          </a:p>
          <a:p>
            <a:r>
              <a:rPr lang="en-US" sz="3200" dirty="0"/>
              <a:t>Dependent variables—union outcomes (density, extension to outpatient, organizing victories)</a:t>
            </a:r>
            <a:endParaRPr lang="en-US" sz="1050" dirty="0"/>
          </a:p>
          <a:p>
            <a:r>
              <a:rPr lang="en-US" sz="3200" dirty="0"/>
              <a:t>Explanatory variables—employer strategy and power</a:t>
            </a:r>
          </a:p>
          <a:p>
            <a:pPr lvl="1"/>
            <a:r>
              <a:rPr lang="en-US" sz="2600" dirty="0"/>
              <a:t>Both are rooted in institutional legacies </a:t>
            </a:r>
          </a:p>
          <a:p>
            <a:pPr lvl="1"/>
            <a:endParaRPr lang="en-US" sz="1000" dirty="0"/>
          </a:p>
          <a:p>
            <a:pPr lvl="1"/>
            <a:r>
              <a:rPr lang="en-US" sz="2600" dirty="0"/>
              <a:t>Distinct class relations or “societal effects” </a:t>
            </a:r>
          </a:p>
          <a:p>
            <a:pPr lvl="1"/>
            <a:endParaRPr lang="en-US" sz="1000" dirty="0"/>
          </a:p>
          <a:p>
            <a:pPr lvl="1"/>
            <a:r>
              <a:rPr lang="en-US" sz="2600" dirty="0"/>
              <a:t>Working class identities forged at emergence of working class in each city in late 19</a:t>
            </a:r>
            <a:r>
              <a:rPr lang="en-US" sz="2600" baseline="30000" dirty="0"/>
              <a:t>th</a:t>
            </a:r>
            <a:r>
              <a:rPr lang="en-US" sz="2600" dirty="0"/>
              <a:t>/early 20</a:t>
            </a:r>
            <a:r>
              <a:rPr lang="en-US" sz="2600" baseline="30000" dirty="0"/>
              <a:t>th</a:t>
            </a:r>
            <a:r>
              <a:rPr lang="en-US" sz="2600" dirty="0"/>
              <a:t> century</a:t>
            </a:r>
          </a:p>
          <a:p>
            <a:endParaRPr lang="en-US" dirty="0"/>
          </a:p>
        </p:txBody>
      </p:sp>
    </p:spTree>
    <p:extLst>
      <p:ext uri="{BB962C8B-B14F-4D97-AF65-F5344CB8AC3E}">
        <p14:creationId xmlns:p14="http://schemas.microsoft.com/office/powerpoint/2010/main" val="2969514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F66D0-66AB-0543-9F11-765827777AE6}"/>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3C19915C-4D76-704F-8508-B9423C8A2BE9}"/>
              </a:ext>
            </a:extLst>
          </p:cNvPr>
          <p:cNvSpPr>
            <a:spLocks noGrp="1"/>
          </p:cNvSpPr>
          <p:nvPr>
            <p:ph idx="1"/>
          </p:nvPr>
        </p:nvSpPr>
        <p:spPr>
          <a:xfrm>
            <a:off x="838200" y="1533832"/>
            <a:ext cx="10515600" cy="4965291"/>
          </a:xfrm>
        </p:spPr>
        <p:txBody>
          <a:bodyPr>
            <a:normAutofit/>
          </a:bodyPr>
          <a:lstStyle/>
          <a:p>
            <a:r>
              <a:rPr lang="en-US" dirty="0"/>
              <a:t>Qualitative research approach</a:t>
            </a:r>
          </a:p>
          <a:p>
            <a:endParaRPr lang="en-US" sz="800" dirty="0"/>
          </a:p>
          <a:p>
            <a:r>
              <a:rPr lang="en-US" dirty="0"/>
              <a:t>Extensive review of secondary materials and analysis of national data on employment and wage trends</a:t>
            </a:r>
          </a:p>
          <a:p>
            <a:endParaRPr lang="en-US" sz="1000" dirty="0"/>
          </a:p>
          <a:p>
            <a:r>
              <a:rPr lang="en-US" dirty="0"/>
              <a:t>Archival data on union contracts and union and employer organizational histories</a:t>
            </a:r>
          </a:p>
          <a:p>
            <a:endParaRPr lang="en-US" sz="1000" dirty="0"/>
          </a:p>
          <a:p>
            <a:r>
              <a:rPr lang="en-US" dirty="0"/>
              <a:t>Key informant interviews and field interviews with union researchers, union leaders, and industry specialists</a:t>
            </a:r>
          </a:p>
          <a:p>
            <a:endParaRPr lang="en-US" sz="1000" dirty="0"/>
          </a:p>
          <a:p>
            <a:r>
              <a:rPr lang="en-US" dirty="0"/>
              <a:t>Thirty-six interviews over a two-year period</a:t>
            </a:r>
          </a:p>
          <a:p>
            <a:endParaRPr lang="en-US" dirty="0"/>
          </a:p>
        </p:txBody>
      </p:sp>
    </p:spTree>
    <p:extLst>
      <p:ext uri="{BB962C8B-B14F-4D97-AF65-F5344CB8AC3E}">
        <p14:creationId xmlns:p14="http://schemas.microsoft.com/office/powerpoint/2010/main" val="219228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TotalTime>
  <Words>1277</Words>
  <Application>Microsoft Office PowerPoint</Application>
  <PresentationFormat>Widescreen</PresentationFormat>
  <Paragraphs>164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Institutional Legacies, Union Power, and Organizational Restructuring in Healthcare </vt:lpstr>
      <vt:lpstr>Roadmap to Presentation</vt:lpstr>
      <vt:lpstr>Background: Challenges facing Unions in Healthcare</vt:lpstr>
      <vt:lpstr>Research Question</vt:lpstr>
      <vt:lpstr>Our Contribution</vt:lpstr>
      <vt:lpstr>Theoretical Foundation and Contribution</vt:lpstr>
      <vt:lpstr>Case Selection</vt:lpstr>
      <vt:lpstr>Explanatory and Dependent Variables</vt:lpstr>
      <vt:lpstr>Methodology</vt:lpstr>
      <vt:lpstr>Our Findings: Historical Legacy</vt:lpstr>
      <vt:lpstr>Our Findings: Current Situation</vt:lpstr>
      <vt:lpstr>Influence of Historical Legacy in Current Period</vt:lpstr>
      <vt:lpstr>Current Situation Continued</vt:lpstr>
      <vt:lpstr>Race and Implications</vt:lpstr>
      <vt:lpstr>Quotes</vt:lpstr>
      <vt:lpstr>Implications/Discussion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Stephan Kallas</dc:creator>
  <cp:lastModifiedBy>Eileen Applebaum</cp:lastModifiedBy>
  <cp:revision>31</cp:revision>
  <dcterms:created xsi:type="dcterms:W3CDTF">2019-01-04T11:47:38Z</dcterms:created>
  <dcterms:modified xsi:type="dcterms:W3CDTF">2019-01-15T21:38:18Z</dcterms:modified>
</cp:coreProperties>
</file>