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345" r:id="rId2"/>
    <p:sldId id="490" r:id="rId3"/>
    <p:sldId id="512" r:id="rId4"/>
    <p:sldId id="540" r:id="rId5"/>
    <p:sldId id="552" r:id="rId6"/>
    <p:sldId id="551" r:id="rId7"/>
    <p:sldId id="518" r:id="rId8"/>
    <p:sldId id="520" r:id="rId9"/>
    <p:sldId id="513" r:id="rId10"/>
    <p:sldId id="516" r:id="rId11"/>
    <p:sldId id="515" r:id="rId12"/>
    <p:sldId id="517" r:id="rId13"/>
    <p:sldId id="549" r:id="rId14"/>
    <p:sldId id="550" r:id="rId15"/>
    <p:sldId id="514" r:id="rId16"/>
    <p:sldId id="511" r:id="rId17"/>
    <p:sldId id="477" r:id="rId18"/>
    <p:sldId id="553" r:id="rId19"/>
    <p:sldId id="554" r:id="rId20"/>
    <p:sldId id="555" r:id="rId21"/>
    <p:sldId id="556" r:id="rId22"/>
    <p:sldId id="557" r:id="rId23"/>
    <p:sldId id="478" r:id="rId24"/>
    <p:sldId id="479" r:id="rId25"/>
    <p:sldId id="509" r:id="rId26"/>
    <p:sldId id="510" r:id="rId27"/>
  </p:sldIdLst>
  <p:sldSz cx="9144000" cy="6858000" type="screen4x3"/>
  <p:notesSz cx="6985000" cy="9283700"/>
  <p:defaultTextStyle>
    <a:defPPr>
      <a:defRPr lang="en-US"/>
    </a:defPPr>
    <a:lvl1pPr marL="0" algn="l" defTabSz="914360" rtl="0" eaLnBrk="1" latinLnBrk="0" hangingPunct="1">
      <a:defRPr sz="1800" kern="1200">
        <a:solidFill>
          <a:schemeClr val="tx1"/>
        </a:solidFill>
        <a:latin typeface="+mn-lt"/>
        <a:ea typeface="+mn-ea"/>
        <a:cs typeface="+mn-cs"/>
      </a:defRPr>
    </a:lvl1pPr>
    <a:lvl2pPr marL="457180" algn="l" defTabSz="914360" rtl="0" eaLnBrk="1" latinLnBrk="0" hangingPunct="1">
      <a:defRPr sz="1800" kern="1200">
        <a:solidFill>
          <a:schemeClr val="tx1"/>
        </a:solidFill>
        <a:latin typeface="+mn-lt"/>
        <a:ea typeface="+mn-ea"/>
        <a:cs typeface="+mn-cs"/>
      </a:defRPr>
    </a:lvl2pPr>
    <a:lvl3pPr marL="914360" algn="l" defTabSz="914360" rtl="0" eaLnBrk="1" latinLnBrk="0" hangingPunct="1">
      <a:defRPr sz="1800" kern="1200">
        <a:solidFill>
          <a:schemeClr val="tx1"/>
        </a:solidFill>
        <a:latin typeface="+mn-lt"/>
        <a:ea typeface="+mn-ea"/>
        <a:cs typeface="+mn-cs"/>
      </a:defRPr>
    </a:lvl3pPr>
    <a:lvl4pPr marL="1371540" algn="l" defTabSz="914360" rtl="0" eaLnBrk="1" latinLnBrk="0" hangingPunct="1">
      <a:defRPr sz="1800" kern="1200">
        <a:solidFill>
          <a:schemeClr val="tx1"/>
        </a:solidFill>
        <a:latin typeface="+mn-lt"/>
        <a:ea typeface="+mn-ea"/>
        <a:cs typeface="+mn-cs"/>
      </a:defRPr>
    </a:lvl4pPr>
    <a:lvl5pPr marL="1828720" algn="l" defTabSz="914360" rtl="0" eaLnBrk="1" latinLnBrk="0" hangingPunct="1">
      <a:defRPr sz="1800" kern="1200">
        <a:solidFill>
          <a:schemeClr val="tx1"/>
        </a:solidFill>
        <a:latin typeface="+mn-lt"/>
        <a:ea typeface="+mn-ea"/>
        <a:cs typeface="+mn-cs"/>
      </a:defRPr>
    </a:lvl5pPr>
    <a:lvl6pPr marL="2285900" algn="l" defTabSz="914360" rtl="0" eaLnBrk="1" latinLnBrk="0" hangingPunct="1">
      <a:defRPr sz="1800" kern="1200">
        <a:solidFill>
          <a:schemeClr val="tx1"/>
        </a:solidFill>
        <a:latin typeface="+mn-lt"/>
        <a:ea typeface="+mn-ea"/>
        <a:cs typeface="+mn-cs"/>
      </a:defRPr>
    </a:lvl6pPr>
    <a:lvl7pPr marL="2743080" algn="l" defTabSz="914360" rtl="0" eaLnBrk="1" latinLnBrk="0" hangingPunct="1">
      <a:defRPr sz="1800" kern="1200">
        <a:solidFill>
          <a:schemeClr val="tx1"/>
        </a:solidFill>
        <a:latin typeface="+mn-lt"/>
        <a:ea typeface="+mn-ea"/>
        <a:cs typeface="+mn-cs"/>
      </a:defRPr>
    </a:lvl7pPr>
    <a:lvl8pPr marL="3200258" algn="l" defTabSz="914360" rtl="0" eaLnBrk="1" latinLnBrk="0" hangingPunct="1">
      <a:defRPr sz="1800" kern="1200">
        <a:solidFill>
          <a:schemeClr val="tx1"/>
        </a:solidFill>
        <a:latin typeface="+mn-lt"/>
        <a:ea typeface="+mn-ea"/>
        <a:cs typeface="+mn-cs"/>
      </a:defRPr>
    </a:lvl8pPr>
    <a:lvl9pPr marL="3657439" algn="l" defTabSz="91436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700" autoAdjust="0"/>
  </p:normalViewPr>
  <p:slideViewPr>
    <p:cSldViewPr>
      <p:cViewPr varScale="1">
        <p:scale>
          <a:sx n="99" d="100"/>
          <a:sy n="99" d="100"/>
        </p:scale>
        <p:origin x="-85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75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data3\users5\EOZTURK\My%20Documents\PL\Forecast%20Comparison_2007.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ata3\users5\EOZTURK\My%20Documents\PL\Forecast%20Comparison_2007.xlsx" TargetMode="Externa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5.xml.rels><?xml version="1.0" encoding="UTF-8" standalone="yes"?>
<Relationships xmlns="http://schemas.openxmlformats.org/package/2006/relationships"><Relationship Id="rId1" Type="http://schemas.openxmlformats.org/officeDocument/2006/relationships/oleObject" Target="file:///\\data3\users5\EOZTURK\My%20Documents\PL\Forecast%20Comparison_2007.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data3\users5\EOZTURK\My%20Documents\PL\Forecast%20Comparison_2007.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data3\users5\EOZTURK\My%20Documents\PL\Forecast%20Comparison_2007.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unemp_2013_weo!$Q$1</c:f>
              <c:strCache>
                <c:ptCount val="1"/>
                <c:pt idx="0">
                  <c:v>2012</c:v>
                </c:pt>
              </c:strCache>
            </c:strRef>
          </c:tx>
          <c:spPr>
            <a:solidFill>
              <a:srgbClr val="FFC000"/>
            </a:solidFill>
          </c:spPr>
          <c:invertIfNegative val="0"/>
          <c:cat>
            <c:strRef>
              <c:f>unemp_2013_weo!$P$2:$P$33</c:f>
              <c:strCache>
                <c:ptCount val="32"/>
                <c:pt idx="0">
                  <c:v>Serbia</c:v>
                </c:pt>
                <c:pt idx="1">
                  <c:v>Spain</c:v>
                </c:pt>
                <c:pt idx="2">
                  <c:v>Greece</c:v>
                </c:pt>
                <c:pt idx="3">
                  <c:v>Portugal</c:v>
                </c:pt>
                <c:pt idx="4">
                  <c:v>Latvia</c:v>
                </c:pt>
                <c:pt idx="5">
                  <c:v>Albania</c:v>
                </c:pt>
                <c:pt idx="6">
                  <c:v>Ireland</c:v>
                </c:pt>
                <c:pt idx="7">
                  <c:v>Croatia</c:v>
                </c:pt>
                <c:pt idx="8">
                  <c:v>Slovak Republic</c:v>
                </c:pt>
                <c:pt idx="9">
                  <c:v>Lithuania</c:v>
                </c:pt>
                <c:pt idx="10">
                  <c:v>Bulgaria</c:v>
                </c:pt>
                <c:pt idx="11">
                  <c:v>Hungary</c:v>
                </c:pt>
                <c:pt idx="12">
                  <c:v>Italy</c:v>
                </c:pt>
                <c:pt idx="13">
                  <c:v>France</c:v>
                </c:pt>
                <c:pt idx="14">
                  <c:v>Estonia</c:v>
                </c:pt>
                <c:pt idx="15">
                  <c:v>Poland</c:v>
                </c:pt>
                <c:pt idx="16">
                  <c:v>Turkey</c:v>
                </c:pt>
                <c:pt idx="17">
                  <c:v>Slovenia</c:v>
                </c:pt>
                <c:pt idx="18">
                  <c:v>United Kingdom</c:v>
                </c:pt>
                <c:pt idx="19">
                  <c:v>Ukraine</c:v>
                </c:pt>
                <c:pt idx="20">
                  <c:v>Finland</c:v>
                </c:pt>
                <c:pt idx="21">
                  <c:v>Sweden</c:v>
                </c:pt>
                <c:pt idx="22">
                  <c:v>Belgium</c:v>
                </c:pt>
                <c:pt idx="23">
                  <c:v>Romania</c:v>
                </c:pt>
                <c:pt idx="24">
                  <c:v>Czech Republic</c:v>
                </c:pt>
                <c:pt idx="25">
                  <c:v>Moldova</c:v>
                </c:pt>
                <c:pt idx="26">
                  <c:v>Denmark</c:v>
                </c:pt>
                <c:pt idx="27">
                  <c:v>Germany</c:v>
                </c:pt>
                <c:pt idx="28">
                  <c:v>Netherlands</c:v>
                </c:pt>
                <c:pt idx="29">
                  <c:v>Austria</c:v>
                </c:pt>
                <c:pt idx="30">
                  <c:v>Switzerland</c:v>
                </c:pt>
                <c:pt idx="31">
                  <c:v>Norway</c:v>
                </c:pt>
              </c:strCache>
            </c:strRef>
          </c:cat>
          <c:val>
            <c:numRef>
              <c:f>unemp_2013_weo!$Q$2:$Q$33</c:f>
              <c:numCache>
                <c:formatCode>General</c:formatCode>
                <c:ptCount val="32"/>
                <c:pt idx="0">
                  <c:v>25.552349765051702</c:v>
                </c:pt>
                <c:pt idx="1">
                  <c:v>24.9</c:v>
                </c:pt>
                <c:pt idx="2">
                  <c:v>23.827010240224286</c:v>
                </c:pt>
                <c:pt idx="3">
                  <c:v>15.4678124080844</c:v>
                </c:pt>
                <c:pt idx="4">
                  <c:v>15.300718703711198</c:v>
                </c:pt>
                <c:pt idx="5">
                  <c:v>15</c:v>
                </c:pt>
                <c:pt idx="6">
                  <c:v>14.8133309653574</c:v>
                </c:pt>
                <c:pt idx="7">
                  <c:v>14.181446907818009</c:v>
                </c:pt>
                <c:pt idx="8">
                  <c:v>13.700538974847008</c:v>
                </c:pt>
                <c:pt idx="9">
                  <c:v>13.5</c:v>
                </c:pt>
                <c:pt idx="10">
                  <c:v>11.5079808484035</c:v>
                </c:pt>
                <c:pt idx="11">
                  <c:v>10.925000000000002</c:v>
                </c:pt>
                <c:pt idx="12">
                  <c:v>10.551522250000009</c:v>
                </c:pt>
                <c:pt idx="13">
                  <c:v>10.138285749335585</c:v>
                </c:pt>
                <c:pt idx="14">
                  <c:v>10.070377170321798</c:v>
                </c:pt>
                <c:pt idx="15">
                  <c:v>10.00628721798722</c:v>
                </c:pt>
                <c:pt idx="16">
                  <c:v>9.4380580024137632</c:v>
                </c:pt>
                <c:pt idx="17">
                  <c:v>8.8000000000000007</c:v>
                </c:pt>
                <c:pt idx="18">
                  <c:v>8.1291234987220182</c:v>
                </c:pt>
                <c:pt idx="19">
                  <c:v>7.7982214267195999</c:v>
                </c:pt>
                <c:pt idx="20">
                  <c:v>7.6360279999999996</c:v>
                </c:pt>
                <c:pt idx="21">
                  <c:v>7.5</c:v>
                </c:pt>
                <c:pt idx="22">
                  <c:v>7.3853745626327765</c:v>
                </c:pt>
                <c:pt idx="23">
                  <c:v>7.2150665793043496</c:v>
                </c:pt>
                <c:pt idx="24">
                  <c:v>7.0451359669917908</c:v>
                </c:pt>
                <c:pt idx="25">
                  <c:v>5.8</c:v>
                </c:pt>
                <c:pt idx="26">
                  <c:v>5.6</c:v>
                </c:pt>
                <c:pt idx="27">
                  <c:v>5.2128792605207295</c:v>
                </c:pt>
                <c:pt idx="28">
                  <c:v>5.2</c:v>
                </c:pt>
                <c:pt idx="29">
                  <c:v>4.3</c:v>
                </c:pt>
                <c:pt idx="30">
                  <c:v>3.3773423885831177</c:v>
                </c:pt>
                <c:pt idx="31">
                  <c:v>3.1</c:v>
                </c:pt>
              </c:numCache>
            </c:numRef>
          </c:val>
        </c:ser>
        <c:dLbls>
          <c:showLegendKey val="0"/>
          <c:showVal val="0"/>
          <c:showCatName val="0"/>
          <c:showSerName val="0"/>
          <c:showPercent val="0"/>
          <c:showBubbleSize val="0"/>
        </c:dLbls>
        <c:gapWidth val="150"/>
        <c:axId val="87085824"/>
        <c:axId val="87087360"/>
      </c:barChart>
      <c:catAx>
        <c:axId val="87085824"/>
        <c:scaling>
          <c:orientation val="minMax"/>
        </c:scaling>
        <c:delete val="0"/>
        <c:axPos val="b"/>
        <c:majorTickMark val="out"/>
        <c:minorTickMark val="none"/>
        <c:tickLblPos val="nextTo"/>
        <c:txPr>
          <a:bodyPr rot="-5400000" vert="horz"/>
          <a:lstStyle/>
          <a:p>
            <a:pPr>
              <a:defRPr/>
            </a:pPr>
            <a:endParaRPr lang="en-US"/>
          </a:p>
        </c:txPr>
        <c:crossAx val="87087360"/>
        <c:crosses val="autoZero"/>
        <c:auto val="1"/>
        <c:lblAlgn val="ctr"/>
        <c:lblOffset val="100"/>
        <c:tickLblSkip val="1"/>
        <c:noMultiLvlLbl val="0"/>
      </c:catAx>
      <c:valAx>
        <c:axId val="87087360"/>
        <c:scaling>
          <c:orientation val="minMax"/>
        </c:scaling>
        <c:delete val="0"/>
        <c:axPos val="l"/>
        <c:numFmt formatCode="General" sourceLinked="1"/>
        <c:majorTickMark val="out"/>
        <c:minorTickMark val="none"/>
        <c:tickLblPos val="nextTo"/>
        <c:crossAx val="87085824"/>
        <c:crosses val="autoZero"/>
        <c:crossBetween val="between"/>
      </c:valAx>
      <c:spPr>
        <a:ln>
          <a:solidFill>
            <a:schemeClr val="tx1"/>
          </a:solidFill>
        </a:ln>
      </c:spPr>
    </c:plotArea>
    <c:plotVisOnly val="1"/>
    <c:dispBlanksAs val="gap"/>
    <c:showDLblsOverMax val="0"/>
  </c:chart>
  <c:spPr>
    <a:ln>
      <a:noFill/>
    </a:ln>
  </c:spPr>
  <c:txPr>
    <a:bodyPr/>
    <a:lstStyle/>
    <a:p>
      <a:pPr>
        <a:defRPr sz="1800">
          <a:latin typeface="Times New Roman" pitchFamily="18" charset="0"/>
          <a:cs typeface="Times New Roman" pitchFamily="18"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Sheet18!$B$1</c:f>
              <c:strCache>
                <c:ptCount val="1"/>
                <c:pt idx="0">
                  <c:v>Change in Unemployment Rate: 2012-2007 </c:v>
                </c:pt>
              </c:strCache>
            </c:strRef>
          </c:tx>
          <c:spPr>
            <a:solidFill>
              <a:srgbClr val="FFC000"/>
            </a:solidFill>
          </c:spPr>
          <c:invertIfNegative val="0"/>
          <c:cat>
            <c:strRef>
              <c:f>Sheet18!$A$2:$A$33</c:f>
              <c:strCache>
                <c:ptCount val="32"/>
                <c:pt idx="0">
                  <c:v>Spain</c:v>
                </c:pt>
                <c:pt idx="1">
                  <c:v>Greece</c:v>
                </c:pt>
                <c:pt idx="2">
                  <c:v>Ireland</c:v>
                </c:pt>
                <c:pt idx="3">
                  <c:v>Latvia</c:v>
                </c:pt>
                <c:pt idx="4">
                  <c:v>Lithuania</c:v>
                </c:pt>
                <c:pt idx="5">
                  <c:v>Portugal</c:v>
                </c:pt>
                <c:pt idx="6">
                  <c:v>Serbia</c:v>
                </c:pt>
                <c:pt idx="7">
                  <c:v>Estonia</c:v>
                </c:pt>
                <c:pt idx="8">
                  <c:v>Croatia</c:v>
                </c:pt>
                <c:pt idx="9">
                  <c:v>Bulgaria</c:v>
                </c:pt>
                <c:pt idx="10">
                  <c:v>Italy</c:v>
                </c:pt>
                <c:pt idx="11">
                  <c:v>Slovenia</c:v>
                </c:pt>
                <c:pt idx="12">
                  <c:v>Hungary</c:v>
                </c:pt>
                <c:pt idx="13">
                  <c:v>United Kingdom</c:v>
                </c:pt>
                <c:pt idx="14">
                  <c:v>Slovak Republic</c:v>
                </c:pt>
                <c:pt idx="15">
                  <c:v>Denmark</c:v>
                </c:pt>
                <c:pt idx="16">
                  <c:v>Albania</c:v>
                </c:pt>
                <c:pt idx="17">
                  <c:v>France</c:v>
                </c:pt>
                <c:pt idx="18">
                  <c:v>Czech Republic</c:v>
                </c:pt>
                <c:pt idx="19">
                  <c:v>Netherlands</c:v>
                </c:pt>
                <c:pt idx="20">
                  <c:v>Ukraine</c:v>
                </c:pt>
                <c:pt idx="21">
                  <c:v>Sweden</c:v>
                </c:pt>
                <c:pt idx="22">
                  <c:v>Switzerland</c:v>
                </c:pt>
                <c:pt idx="23">
                  <c:v>Romania</c:v>
                </c:pt>
                <c:pt idx="24">
                  <c:v>Finland</c:v>
                </c:pt>
                <c:pt idx="25">
                  <c:v>Moldova</c:v>
                </c:pt>
                <c:pt idx="26">
                  <c:v>Norway</c:v>
                </c:pt>
                <c:pt idx="27">
                  <c:v>Poland</c:v>
                </c:pt>
                <c:pt idx="28">
                  <c:v>Austria</c:v>
                </c:pt>
                <c:pt idx="29">
                  <c:v>Turkey</c:v>
                </c:pt>
                <c:pt idx="30">
                  <c:v>Belgium</c:v>
                </c:pt>
                <c:pt idx="31">
                  <c:v>Germany</c:v>
                </c:pt>
              </c:strCache>
            </c:strRef>
          </c:cat>
          <c:val>
            <c:numRef>
              <c:f>Sheet18!$B$2:$B$33</c:f>
              <c:numCache>
                <c:formatCode>General</c:formatCode>
                <c:ptCount val="32"/>
                <c:pt idx="0">
                  <c:v>16.625</c:v>
                </c:pt>
                <c:pt idx="1">
                  <c:v>15.537355769713882</c:v>
                </c:pt>
                <c:pt idx="2">
                  <c:v>10.25535872908471</c:v>
                </c:pt>
                <c:pt idx="3">
                  <c:v>9.2474905952400395</c:v>
                </c:pt>
                <c:pt idx="4">
                  <c:v>9.2020772253758381</c:v>
                </c:pt>
                <c:pt idx="5">
                  <c:v>7.4831907253689804</c:v>
                </c:pt>
                <c:pt idx="6">
                  <c:v>6.7523497650517035</c:v>
                </c:pt>
                <c:pt idx="7">
                  <c:v>5.4149852808873566</c:v>
                </c:pt>
                <c:pt idx="8">
                  <c:v>4.76968220193565</c:v>
                </c:pt>
                <c:pt idx="9">
                  <c:v>4.5733249709128501</c:v>
                </c:pt>
                <c:pt idx="10">
                  <c:v>4.4431889166666698</c:v>
                </c:pt>
                <c:pt idx="11">
                  <c:v>3.9416666666666709</c:v>
                </c:pt>
                <c:pt idx="12">
                  <c:v>3.2250000000000005</c:v>
                </c:pt>
                <c:pt idx="13">
                  <c:v>2.729615383934719</c:v>
                </c:pt>
                <c:pt idx="14">
                  <c:v>2.6755389748469991</c:v>
                </c:pt>
                <c:pt idx="15">
                  <c:v>1.80833333333333</c:v>
                </c:pt>
                <c:pt idx="16">
                  <c:v>1.8000000000000007</c:v>
                </c:pt>
                <c:pt idx="17">
                  <c:v>1.7632857493356</c:v>
                </c:pt>
                <c:pt idx="18">
                  <c:v>1.7249280253924193</c:v>
                </c:pt>
                <c:pt idx="19">
                  <c:v>1.6235624123422199</c:v>
                </c:pt>
                <c:pt idx="20">
                  <c:v>1.4476213541464293</c:v>
                </c:pt>
                <c:pt idx="21">
                  <c:v>1.3833333333333302</c:v>
                </c:pt>
                <c:pt idx="22">
                  <c:v>0.97742010818110003</c:v>
                </c:pt>
                <c:pt idx="23">
                  <c:v>0.80214518180427952</c:v>
                </c:pt>
                <c:pt idx="24">
                  <c:v>0.76936133333333012</c:v>
                </c:pt>
                <c:pt idx="25">
                  <c:v>0.70000000000000051</c:v>
                </c:pt>
                <c:pt idx="26">
                  <c:v>0.58653500897664945</c:v>
                </c:pt>
                <c:pt idx="27">
                  <c:v>0.4045907947118012</c:v>
                </c:pt>
                <c:pt idx="28">
                  <c:v>-0.10000000000000053</c:v>
                </c:pt>
                <c:pt idx="29">
                  <c:v>-0.8059024621492199</c:v>
                </c:pt>
                <c:pt idx="30">
                  <c:v>-1.2146254373672196</c:v>
                </c:pt>
                <c:pt idx="31">
                  <c:v>-3.5704540728126002</c:v>
                </c:pt>
              </c:numCache>
            </c:numRef>
          </c:val>
        </c:ser>
        <c:dLbls>
          <c:showLegendKey val="0"/>
          <c:showVal val="0"/>
          <c:showCatName val="0"/>
          <c:showSerName val="0"/>
          <c:showPercent val="0"/>
          <c:showBubbleSize val="0"/>
        </c:dLbls>
        <c:gapWidth val="150"/>
        <c:axId val="89667840"/>
        <c:axId val="89677824"/>
      </c:barChart>
      <c:catAx>
        <c:axId val="89667840"/>
        <c:scaling>
          <c:orientation val="minMax"/>
        </c:scaling>
        <c:delete val="0"/>
        <c:axPos val="b"/>
        <c:majorTickMark val="out"/>
        <c:minorTickMark val="none"/>
        <c:tickLblPos val="low"/>
        <c:txPr>
          <a:bodyPr rot="-5400000" vert="horz"/>
          <a:lstStyle/>
          <a:p>
            <a:pPr>
              <a:defRPr/>
            </a:pPr>
            <a:endParaRPr lang="en-US"/>
          </a:p>
        </c:txPr>
        <c:crossAx val="89677824"/>
        <c:crosses val="autoZero"/>
        <c:auto val="1"/>
        <c:lblAlgn val="ctr"/>
        <c:lblOffset val="100"/>
        <c:tickLblSkip val="1"/>
        <c:noMultiLvlLbl val="0"/>
      </c:catAx>
      <c:valAx>
        <c:axId val="89677824"/>
        <c:scaling>
          <c:orientation val="minMax"/>
        </c:scaling>
        <c:delete val="0"/>
        <c:axPos val="l"/>
        <c:numFmt formatCode="General" sourceLinked="1"/>
        <c:majorTickMark val="out"/>
        <c:minorTickMark val="none"/>
        <c:tickLblPos val="nextTo"/>
        <c:crossAx val="89667840"/>
        <c:crosses val="autoZero"/>
        <c:crossBetween val="between"/>
      </c:valAx>
      <c:spPr>
        <a:ln>
          <a:solidFill>
            <a:schemeClr val="tx1"/>
          </a:solidFill>
        </a:ln>
      </c:spPr>
    </c:plotArea>
    <c:plotVisOnly val="1"/>
    <c:dispBlanksAs val="gap"/>
    <c:showDLblsOverMax val="0"/>
  </c:chart>
  <c:spPr>
    <a:ln>
      <a:noFill/>
    </a:ln>
  </c:spPr>
  <c:txPr>
    <a:bodyPr/>
    <a:lstStyle/>
    <a:p>
      <a:pPr>
        <a:defRPr sz="1800">
          <a:latin typeface="Times New Roman" pitchFamily="18" charset="0"/>
          <a:cs typeface="Times New Roman" pitchFamily="18"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OECD EO (December 2007)</c:v>
                </c:pt>
              </c:strCache>
            </c:strRef>
          </c:tx>
          <c:spPr>
            <a:solidFill>
              <a:srgbClr val="00B0F0"/>
            </a:solidFill>
          </c:spPr>
          <c:invertIfNegative val="0"/>
          <c:cat>
            <c:numRef>
              <c:f>Sheet1!$A$2:$A$3</c:f>
              <c:numCache>
                <c:formatCode>General</c:formatCode>
                <c:ptCount val="2"/>
                <c:pt idx="0">
                  <c:v>2008</c:v>
                </c:pt>
                <c:pt idx="1">
                  <c:v>2009</c:v>
                </c:pt>
              </c:numCache>
            </c:numRef>
          </c:cat>
          <c:val>
            <c:numRef>
              <c:f>Sheet1!$B$2:$B$3</c:f>
              <c:numCache>
                <c:formatCode>0.0\ \ </c:formatCode>
                <c:ptCount val="2"/>
                <c:pt idx="0">
                  <c:v>1.9343651176101373</c:v>
                </c:pt>
                <c:pt idx="1">
                  <c:v>1.9992459509136096</c:v>
                </c:pt>
              </c:numCache>
            </c:numRef>
          </c:val>
        </c:ser>
        <c:ser>
          <c:idx val="1"/>
          <c:order val="1"/>
          <c:tx>
            <c:strRef>
              <c:f>Sheet1!$C$1</c:f>
              <c:strCache>
                <c:ptCount val="1"/>
                <c:pt idx="0">
                  <c:v>WEO (October 2007)</c:v>
                </c:pt>
              </c:strCache>
            </c:strRef>
          </c:tx>
          <c:spPr>
            <a:solidFill>
              <a:srgbClr val="0000FF"/>
            </a:solidFill>
          </c:spPr>
          <c:invertIfNegative val="0"/>
          <c:cat>
            <c:numRef>
              <c:f>Sheet1!$A$2:$A$3</c:f>
              <c:numCache>
                <c:formatCode>General</c:formatCode>
                <c:ptCount val="2"/>
                <c:pt idx="0">
                  <c:v>2008</c:v>
                </c:pt>
                <c:pt idx="1">
                  <c:v>2009</c:v>
                </c:pt>
              </c:numCache>
            </c:numRef>
          </c:cat>
          <c:val>
            <c:numRef>
              <c:f>Sheet1!$C$2:$C$3</c:f>
              <c:numCache>
                <c:formatCode>General</c:formatCode>
                <c:ptCount val="2"/>
                <c:pt idx="0">
                  <c:v>2.1117321679821832</c:v>
                </c:pt>
                <c:pt idx="1">
                  <c:v>2.2271500941406082</c:v>
                </c:pt>
              </c:numCache>
            </c:numRef>
          </c:val>
        </c:ser>
        <c:ser>
          <c:idx val="2"/>
          <c:order val="2"/>
          <c:tx>
            <c:strRef>
              <c:f>Sheet1!$D$1</c:f>
              <c:strCache>
                <c:ptCount val="1"/>
                <c:pt idx="0">
                  <c:v>Actual</c:v>
                </c:pt>
              </c:strCache>
            </c:strRef>
          </c:tx>
          <c:spPr>
            <a:solidFill>
              <a:srgbClr val="FF0000"/>
            </a:solidFill>
          </c:spPr>
          <c:invertIfNegative val="0"/>
          <c:cat>
            <c:numRef>
              <c:f>Sheet1!$A$2:$A$3</c:f>
              <c:numCache>
                <c:formatCode>General</c:formatCode>
                <c:ptCount val="2"/>
                <c:pt idx="0">
                  <c:v>2008</c:v>
                </c:pt>
                <c:pt idx="1">
                  <c:v>2009</c:v>
                </c:pt>
              </c:numCache>
            </c:numRef>
          </c:cat>
          <c:val>
            <c:numRef>
              <c:f>Sheet1!$D$2:$D$3</c:f>
              <c:numCache>
                <c:formatCode>General</c:formatCode>
                <c:ptCount val="2"/>
                <c:pt idx="0">
                  <c:v>0.36601277003545568</c:v>
                </c:pt>
                <c:pt idx="1">
                  <c:v>-4.4244529829970363</c:v>
                </c:pt>
              </c:numCache>
            </c:numRef>
          </c:val>
        </c:ser>
        <c:dLbls>
          <c:showLegendKey val="0"/>
          <c:showVal val="0"/>
          <c:showCatName val="0"/>
          <c:showSerName val="0"/>
          <c:showPercent val="0"/>
          <c:showBubbleSize val="0"/>
        </c:dLbls>
        <c:gapWidth val="150"/>
        <c:axId val="91715072"/>
        <c:axId val="91716608"/>
      </c:barChart>
      <c:catAx>
        <c:axId val="91715072"/>
        <c:scaling>
          <c:orientation val="minMax"/>
        </c:scaling>
        <c:delete val="0"/>
        <c:axPos val="b"/>
        <c:numFmt formatCode="General" sourceLinked="1"/>
        <c:majorTickMark val="out"/>
        <c:minorTickMark val="none"/>
        <c:tickLblPos val="low"/>
        <c:crossAx val="91716608"/>
        <c:crosses val="autoZero"/>
        <c:auto val="1"/>
        <c:lblAlgn val="ctr"/>
        <c:lblOffset val="100"/>
        <c:noMultiLvlLbl val="0"/>
      </c:catAx>
      <c:valAx>
        <c:axId val="91716608"/>
        <c:scaling>
          <c:orientation val="minMax"/>
        </c:scaling>
        <c:delete val="0"/>
        <c:axPos val="l"/>
        <c:numFmt formatCode="#,##0" sourceLinked="0"/>
        <c:majorTickMark val="out"/>
        <c:minorTickMark val="none"/>
        <c:tickLblPos val="nextTo"/>
        <c:crossAx val="91715072"/>
        <c:crosses val="autoZero"/>
        <c:crossBetween val="between"/>
      </c:valAx>
      <c:spPr>
        <a:ln>
          <a:solidFill>
            <a:schemeClr val="tx1"/>
          </a:solidFill>
        </a:ln>
      </c:spPr>
    </c:plotArea>
    <c:legend>
      <c:legendPos val="b"/>
      <c:layout/>
      <c:overlay val="0"/>
    </c:legend>
    <c:plotVisOnly val="1"/>
    <c:dispBlanksAs val="gap"/>
    <c:showDLblsOverMax val="0"/>
  </c:chart>
  <c:txPr>
    <a:bodyPr/>
    <a:lstStyle/>
    <a:p>
      <a:pPr>
        <a:defRPr sz="1800" b="1">
          <a:latin typeface="Times New Roman" pitchFamily="18" charset="0"/>
          <a:cs typeface="Times New Roman" pitchFamily="18"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OECD EO (December 2007)</c:v>
                </c:pt>
              </c:strCache>
            </c:strRef>
          </c:tx>
          <c:spPr>
            <a:solidFill>
              <a:srgbClr val="00B0F0"/>
            </a:solidFill>
          </c:spPr>
          <c:invertIfNegative val="0"/>
          <c:cat>
            <c:numRef>
              <c:f>Sheet1!$A$2:$A$3</c:f>
              <c:numCache>
                <c:formatCode>General</c:formatCode>
                <c:ptCount val="2"/>
                <c:pt idx="0">
                  <c:v>2008</c:v>
                </c:pt>
                <c:pt idx="1">
                  <c:v>2009</c:v>
                </c:pt>
              </c:numCache>
            </c:numRef>
          </c:cat>
          <c:val>
            <c:numRef>
              <c:f>Sheet1!$B$2:$B$3</c:f>
              <c:numCache>
                <c:formatCode>General</c:formatCode>
                <c:ptCount val="2"/>
                <c:pt idx="0">
                  <c:v>6.4495968623406039</c:v>
                </c:pt>
                <c:pt idx="1">
                  <c:v>6.3877896526698725</c:v>
                </c:pt>
              </c:numCache>
            </c:numRef>
          </c:val>
        </c:ser>
        <c:ser>
          <c:idx val="1"/>
          <c:order val="1"/>
          <c:tx>
            <c:strRef>
              <c:f>Sheet1!$C$1</c:f>
              <c:strCache>
                <c:ptCount val="1"/>
                <c:pt idx="0">
                  <c:v>WEO (October 2007)</c:v>
                </c:pt>
              </c:strCache>
            </c:strRef>
          </c:tx>
          <c:spPr>
            <a:solidFill>
              <a:srgbClr val="0000FF"/>
            </a:solidFill>
          </c:spPr>
          <c:invertIfNegative val="0"/>
          <c:cat>
            <c:numRef>
              <c:f>Sheet1!$A$2:$A$3</c:f>
              <c:numCache>
                <c:formatCode>General</c:formatCode>
                <c:ptCount val="2"/>
                <c:pt idx="0">
                  <c:v>2008</c:v>
                </c:pt>
                <c:pt idx="1">
                  <c:v>2009</c:v>
                </c:pt>
              </c:numCache>
            </c:numRef>
          </c:cat>
          <c:val>
            <c:numRef>
              <c:f>Sheet1!$C$2:$C$3</c:f>
              <c:numCache>
                <c:formatCode>0.00</c:formatCode>
                <c:ptCount val="2"/>
                <c:pt idx="0">
                  <c:v>6.8199138634794956</c:v>
                </c:pt>
                <c:pt idx="1">
                  <c:v>6.6717023208303967</c:v>
                </c:pt>
              </c:numCache>
            </c:numRef>
          </c:val>
        </c:ser>
        <c:ser>
          <c:idx val="2"/>
          <c:order val="2"/>
          <c:tx>
            <c:strRef>
              <c:f>Sheet1!$D$1</c:f>
              <c:strCache>
                <c:ptCount val="1"/>
                <c:pt idx="0">
                  <c:v>Actual</c:v>
                </c:pt>
              </c:strCache>
            </c:strRef>
          </c:tx>
          <c:spPr>
            <a:solidFill>
              <a:srgbClr val="FF0000"/>
            </a:solidFill>
          </c:spPr>
          <c:invertIfNegative val="0"/>
          <c:cat>
            <c:numRef>
              <c:f>Sheet1!$A$2:$A$3</c:f>
              <c:numCache>
                <c:formatCode>General</c:formatCode>
                <c:ptCount val="2"/>
                <c:pt idx="0">
                  <c:v>2008</c:v>
                </c:pt>
                <c:pt idx="1">
                  <c:v>2009</c:v>
                </c:pt>
              </c:numCache>
            </c:numRef>
          </c:cat>
          <c:val>
            <c:numRef>
              <c:f>Sheet1!$D$2:$D$3</c:f>
              <c:numCache>
                <c:formatCode>General</c:formatCode>
                <c:ptCount val="2"/>
                <c:pt idx="0">
                  <c:v>7.6599999999999975</c:v>
                </c:pt>
                <c:pt idx="1">
                  <c:v>9.5833333333000006</c:v>
                </c:pt>
              </c:numCache>
            </c:numRef>
          </c:val>
        </c:ser>
        <c:dLbls>
          <c:showLegendKey val="0"/>
          <c:showVal val="0"/>
          <c:showCatName val="0"/>
          <c:showSerName val="0"/>
          <c:showPercent val="0"/>
          <c:showBubbleSize val="0"/>
        </c:dLbls>
        <c:gapWidth val="150"/>
        <c:axId val="4225280"/>
        <c:axId val="4603904"/>
      </c:barChart>
      <c:catAx>
        <c:axId val="4225280"/>
        <c:scaling>
          <c:orientation val="minMax"/>
        </c:scaling>
        <c:delete val="0"/>
        <c:axPos val="b"/>
        <c:numFmt formatCode="General" sourceLinked="1"/>
        <c:majorTickMark val="out"/>
        <c:minorTickMark val="none"/>
        <c:tickLblPos val="nextTo"/>
        <c:crossAx val="4603904"/>
        <c:crosses val="autoZero"/>
        <c:auto val="1"/>
        <c:lblAlgn val="ctr"/>
        <c:lblOffset val="100"/>
        <c:noMultiLvlLbl val="0"/>
      </c:catAx>
      <c:valAx>
        <c:axId val="4603904"/>
        <c:scaling>
          <c:orientation val="minMax"/>
        </c:scaling>
        <c:delete val="0"/>
        <c:axPos val="l"/>
        <c:numFmt formatCode="General" sourceLinked="1"/>
        <c:majorTickMark val="out"/>
        <c:minorTickMark val="none"/>
        <c:tickLblPos val="nextTo"/>
        <c:crossAx val="4225280"/>
        <c:crosses val="autoZero"/>
        <c:crossBetween val="between"/>
      </c:valAx>
      <c:spPr>
        <a:ln>
          <a:solidFill>
            <a:prstClr val="black"/>
          </a:solidFill>
        </a:ln>
      </c:spPr>
    </c:plotArea>
    <c:legend>
      <c:legendPos val="b"/>
      <c:overlay val="0"/>
    </c:legend>
    <c:plotVisOnly val="1"/>
    <c:dispBlanksAs val="gap"/>
    <c:showDLblsOverMax val="0"/>
  </c:chart>
  <c:txPr>
    <a:bodyPr/>
    <a:lstStyle/>
    <a:p>
      <a:pPr>
        <a:defRPr sz="1800" b="1">
          <a:latin typeface="Times New Roman" pitchFamily="18" charset="0"/>
          <a:cs typeface="Times New Roman" pitchFamily="18"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unemp_2013_weo!$B$1</c:f>
              <c:strCache>
                <c:ptCount val="1"/>
                <c:pt idx="0">
                  <c:v>2013</c:v>
                </c:pt>
              </c:strCache>
            </c:strRef>
          </c:tx>
          <c:spPr>
            <a:solidFill>
              <a:srgbClr val="FFC000"/>
            </a:solidFill>
          </c:spPr>
          <c:invertIfNegative val="0"/>
          <c:cat>
            <c:strRef>
              <c:f>unemp_2013_weo!$A$2:$A$33</c:f>
              <c:strCache>
                <c:ptCount val="32"/>
                <c:pt idx="0">
                  <c:v>Serbia</c:v>
                </c:pt>
                <c:pt idx="1">
                  <c:v>Greece</c:v>
                </c:pt>
                <c:pt idx="2">
                  <c:v>Spain</c:v>
                </c:pt>
                <c:pt idx="3">
                  <c:v>Portugal</c:v>
                </c:pt>
                <c:pt idx="4">
                  <c:v>Ireland</c:v>
                </c:pt>
                <c:pt idx="5">
                  <c:v>Latvia</c:v>
                </c:pt>
                <c:pt idx="6">
                  <c:v>Slovak Republic</c:v>
                </c:pt>
                <c:pt idx="7">
                  <c:v>Croatia</c:v>
                </c:pt>
                <c:pt idx="8">
                  <c:v>Albania</c:v>
                </c:pt>
                <c:pt idx="9">
                  <c:v>Lithuania</c:v>
                </c:pt>
                <c:pt idx="10">
                  <c:v>Italy</c:v>
                </c:pt>
                <c:pt idx="11">
                  <c:v>Bulgaria</c:v>
                </c:pt>
                <c:pt idx="12">
                  <c:v>France</c:v>
                </c:pt>
                <c:pt idx="13">
                  <c:v>Hungary</c:v>
                </c:pt>
                <c:pt idx="14">
                  <c:v>Poland</c:v>
                </c:pt>
                <c:pt idx="15">
                  <c:v>Turkey</c:v>
                </c:pt>
                <c:pt idx="16">
                  <c:v>Estonia</c:v>
                </c:pt>
                <c:pt idx="17">
                  <c:v>Slovenia</c:v>
                </c:pt>
                <c:pt idx="18">
                  <c:v>United Kingdom</c:v>
                </c:pt>
                <c:pt idx="19">
                  <c:v>Czech Republic</c:v>
                </c:pt>
                <c:pt idx="20">
                  <c:v>Belgium</c:v>
                </c:pt>
                <c:pt idx="21">
                  <c:v>Finland</c:v>
                </c:pt>
                <c:pt idx="22">
                  <c:v>Ukraine</c:v>
                </c:pt>
                <c:pt idx="23">
                  <c:v>Sweden</c:v>
                </c:pt>
                <c:pt idx="24">
                  <c:v>Romania</c:v>
                </c:pt>
                <c:pt idx="25">
                  <c:v>Moldova</c:v>
                </c:pt>
                <c:pt idx="26">
                  <c:v>Netherlands</c:v>
                </c:pt>
                <c:pt idx="27">
                  <c:v>Denmark</c:v>
                </c:pt>
                <c:pt idx="28">
                  <c:v>Germany</c:v>
                </c:pt>
                <c:pt idx="29">
                  <c:v>Austria</c:v>
                </c:pt>
                <c:pt idx="30">
                  <c:v>Switzerland</c:v>
                </c:pt>
                <c:pt idx="31">
                  <c:v>Norway</c:v>
                </c:pt>
              </c:strCache>
            </c:strRef>
          </c:cat>
          <c:val>
            <c:numRef>
              <c:f>unemp_2013_weo!$B$2:$B$33</c:f>
              <c:numCache>
                <c:formatCode>General</c:formatCode>
                <c:ptCount val="32"/>
                <c:pt idx="0">
                  <c:v>25.599611509751281</c:v>
                </c:pt>
                <c:pt idx="1">
                  <c:v>25.373669930778185</c:v>
                </c:pt>
                <c:pt idx="2">
                  <c:v>25.1</c:v>
                </c:pt>
                <c:pt idx="3">
                  <c:v>16.034834262758309</c:v>
                </c:pt>
                <c:pt idx="4">
                  <c:v>14.409720985150098</c:v>
                </c:pt>
                <c:pt idx="5">
                  <c:v>13.856420106122908</c:v>
                </c:pt>
                <c:pt idx="6">
                  <c:v>13.528456300818799</c:v>
                </c:pt>
                <c:pt idx="7">
                  <c:v>13.330560093348906</c:v>
                </c:pt>
                <c:pt idx="8">
                  <c:v>13</c:v>
                </c:pt>
                <c:pt idx="9">
                  <c:v>12.5</c:v>
                </c:pt>
                <c:pt idx="10">
                  <c:v>11.0639605</c:v>
                </c:pt>
                <c:pt idx="11">
                  <c:v>11.0079808484035</c:v>
                </c:pt>
                <c:pt idx="12">
                  <c:v>10.524055382130998</c:v>
                </c:pt>
                <c:pt idx="13">
                  <c:v>10.468778032492798</c:v>
                </c:pt>
                <c:pt idx="14">
                  <c:v>10.184316323391698</c:v>
                </c:pt>
                <c:pt idx="15">
                  <c:v>9.8834757259486956</c:v>
                </c:pt>
                <c:pt idx="16">
                  <c:v>9.0681112087349494</c:v>
                </c:pt>
                <c:pt idx="17">
                  <c:v>9</c:v>
                </c:pt>
                <c:pt idx="18">
                  <c:v>8.1127991923376293</c:v>
                </c:pt>
                <c:pt idx="19">
                  <c:v>7.95880713712965</c:v>
                </c:pt>
                <c:pt idx="20">
                  <c:v>7.8779543424648395</c:v>
                </c:pt>
                <c:pt idx="21">
                  <c:v>7.7950989935978514</c:v>
                </c:pt>
                <c:pt idx="22">
                  <c:v>7.70273925317127</c:v>
                </c:pt>
                <c:pt idx="23">
                  <c:v>7.7</c:v>
                </c:pt>
                <c:pt idx="24">
                  <c:v>6.9663627966816257</c:v>
                </c:pt>
                <c:pt idx="25">
                  <c:v>6.4</c:v>
                </c:pt>
                <c:pt idx="26">
                  <c:v>5.7</c:v>
                </c:pt>
                <c:pt idx="27">
                  <c:v>5.3</c:v>
                </c:pt>
                <c:pt idx="28">
                  <c:v>5.2713968537862197</c:v>
                </c:pt>
                <c:pt idx="29">
                  <c:v>4.5</c:v>
                </c:pt>
                <c:pt idx="30">
                  <c:v>3.5535339700714115</c:v>
                </c:pt>
                <c:pt idx="31">
                  <c:v>3.1</c:v>
                </c:pt>
              </c:numCache>
            </c:numRef>
          </c:val>
        </c:ser>
        <c:dLbls>
          <c:showLegendKey val="0"/>
          <c:showVal val="0"/>
          <c:showCatName val="0"/>
          <c:showSerName val="0"/>
          <c:showPercent val="0"/>
          <c:showBubbleSize val="0"/>
        </c:dLbls>
        <c:gapWidth val="150"/>
        <c:axId val="89710592"/>
        <c:axId val="89712128"/>
      </c:barChart>
      <c:catAx>
        <c:axId val="89710592"/>
        <c:scaling>
          <c:orientation val="minMax"/>
        </c:scaling>
        <c:delete val="0"/>
        <c:axPos val="b"/>
        <c:majorTickMark val="out"/>
        <c:minorTickMark val="none"/>
        <c:tickLblPos val="nextTo"/>
        <c:txPr>
          <a:bodyPr rot="-5400000" vert="horz"/>
          <a:lstStyle/>
          <a:p>
            <a:pPr>
              <a:defRPr/>
            </a:pPr>
            <a:endParaRPr lang="en-US"/>
          </a:p>
        </c:txPr>
        <c:crossAx val="89712128"/>
        <c:crosses val="autoZero"/>
        <c:auto val="1"/>
        <c:lblAlgn val="ctr"/>
        <c:lblOffset val="100"/>
        <c:tickLblSkip val="1"/>
        <c:noMultiLvlLbl val="0"/>
      </c:catAx>
      <c:valAx>
        <c:axId val="89712128"/>
        <c:scaling>
          <c:orientation val="minMax"/>
        </c:scaling>
        <c:delete val="0"/>
        <c:axPos val="l"/>
        <c:numFmt formatCode="General" sourceLinked="1"/>
        <c:majorTickMark val="out"/>
        <c:minorTickMark val="none"/>
        <c:tickLblPos val="nextTo"/>
        <c:crossAx val="89710592"/>
        <c:crosses val="autoZero"/>
        <c:crossBetween val="between"/>
      </c:valAx>
      <c:spPr>
        <a:ln>
          <a:solidFill>
            <a:schemeClr val="tx1"/>
          </a:solidFill>
        </a:ln>
      </c:spPr>
    </c:plotArea>
    <c:plotVisOnly val="1"/>
    <c:dispBlanksAs val="gap"/>
    <c:showDLblsOverMax val="0"/>
  </c:chart>
  <c:spPr>
    <a:ln>
      <a:noFill/>
    </a:ln>
  </c:spPr>
  <c:txPr>
    <a:bodyPr/>
    <a:lstStyle/>
    <a:p>
      <a:pPr>
        <a:defRPr sz="1800" b="0">
          <a:latin typeface="Times New Roman" pitchFamily="18" charset="0"/>
          <a:cs typeface="Times New Roman" pitchFamily="18" charset="0"/>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All European Countries</a:t>
            </a:r>
          </a:p>
        </c:rich>
      </c:tx>
      <c:layout>
        <c:manualLayout>
          <c:xMode val="edge"/>
          <c:yMode val="edge"/>
          <c:x val="0.59898961542850715"/>
          <c:y val="6.394685039370078E-2"/>
        </c:manualLayout>
      </c:layout>
      <c:overlay val="1"/>
    </c:title>
    <c:autoTitleDeleted val="0"/>
    <c:plotArea>
      <c:layout>
        <c:manualLayout>
          <c:layoutTarget val="inner"/>
          <c:xMode val="edge"/>
          <c:yMode val="edge"/>
          <c:x val="0.11899300087489063"/>
          <c:y val="4.6296296296296523E-2"/>
          <c:w val="0.83434033245844641"/>
          <c:h val="0.80351851851851863"/>
        </c:manualLayout>
      </c:layout>
      <c:scatterChart>
        <c:scatterStyle val="lineMarker"/>
        <c:varyColors val="0"/>
        <c:ser>
          <c:idx val="0"/>
          <c:order val="0"/>
          <c:tx>
            <c:strRef>
              <c:f>Europe_WEO2012!$B$1</c:f>
              <c:strCache>
                <c:ptCount val="1"/>
                <c:pt idx="0">
                  <c:v>Unemployment Change</c:v>
                </c:pt>
              </c:strCache>
            </c:strRef>
          </c:tx>
          <c:spPr>
            <a:ln w="28575">
              <a:noFill/>
            </a:ln>
          </c:spPr>
          <c:marker>
            <c:spPr>
              <a:solidFill>
                <a:srgbClr val="FF0000"/>
              </a:solidFill>
              <a:ln>
                <a:solidFill>
                  <a:srgbClr val="FF0000"/>
                </a:solidFill>
              </a:ln>
            </c:spPr>
          </c:marker>
          <c:trendline>
            <c:trendlineType val="linear"/>
            <c:dispRSqr val="0"/>
            <c:dispEq val="0"/>
          </c:trendline>
          <c:xVal>
            <c:numRef>
              <c:f>Europe_WEO2012!$C$2:$C$33</c:f>
              <c:numCache>
                <c:formatCode>General</c:formatCode>
                <c:ptCount val="32"/>
                <c:pt idx="0">
                  <c:v>0.49999999999999323</c:v>
                </c:pt>
                <c:pt idx="1">
                  <c:v>0.92310985519092781</c:v>
                </c:pt>
                <c:pt idx="2">
                  <c:v>3.6739019307336175E-2</c:v>
                </c:pt>
                <c:pt idx="3">
                  <c:v>1.0000000000000071</c:v>
                </c:pt>
                <c:pt idx="4">
                  <c:v>-1.1390676707024152</c:v>
                </c:pt>
                <c:pt idx="5">
                  <c:v>-1.0080924381348797</c:v>
                </c:pt>
                <c:pt idx="6">
                  <c:v>0.51078581793419753</c:v>
                </c:pt>
                <c:pt idx="7">
                  <c:v>2.4488792497341354</c:v>
                </c:pt>
                <c:pt idx="8">
                  <c:v>0.18742639147241794</c:v>
                </c:pt>
                <c:pt idx="9">
                  <c:v>0.1217630582093734</c:v>
                </c:pt>
                <c:pt idx="10">
                  <c:v>0.93568452255570667</c:v>
                </c:pt>
                <c:pt idx="11">
                  <c:v>-6.0000000000001883</c:v>
                </c:pt>
                <c:pt idx="12">
                  <c:v>-1.0209323542161335</c:v>
                </c:pt>
                <c:pt idx="13">
                  <c:v>0.35298361006894963</c:v>
                </c:pt>
                <c:pt idx="14">
                  <c:v>-2.2922493309883856</c:v>
                </c:pt>
                <c:pt idx="15">
                  <c:v>4.4516413940638442</c:v>
                </c:pt>
                <c:pt idx="16">
                  <c:v>2.735292944835253</c:v>
                </c:pt>
                <c:pt idx="17">
                  <c:v>2.9999999999995537</c:v>
                </c:pt>
                <c:pt idx="18">
                  <c:v>-0.45662648089183255</c:v>
                </c:pt>
                <c:pt idx="19">
                  <c:v>3.0638457945030848</c:v>
                </c:pt>
                <c:pt idx="20">
                  <c:v>2.3503100615217551</c:v>
                </c:pt>
                <c:pt idx="21">
                  <c:v>-3.0053609005117021</c:v>
                </c:pt>
                <c:pt idx="22">
                  <c:v>0.94896785130451178</c:v>
                </c:pt>
                <c:pt idx="23">
                  <c:v>-0.47661648626279546</c:v>
                </c:pt>
                <c:pt idx="24">
                  <c:v>2.6399999999999988</c:v>
                </c:pt>
                <c:pt idx="25">
                  <c:v>-2.2202606669910452</c:v>
                </c:pt>
                <c:pt idx="26">
                  <c:v>-1.5381232441088546</c:v>
                </c:pt>
                <c:pt idx="27">
                  <c:v>1.2450843764775839</c:v>
                </c:pt>
                <c:pt idx="28">
                  <c:v>0.8470949089718619</c:v>
                </c:pt>
                <c:pt idx="29">
                  <c:v>2.9694706920347436</c:v>
                </c:pt>
                <c:pt idx="30">
                  <c:v>3.0003631996419355</c:v>
                </c:pt>
                <c:pt idx="31">
                  <c:v>-0.38022956886631698</c:v>
                </c:pt>
              </c:numCache>
            </c:numRef>
          </c:xVal>
          <c:yVal>
            <c:numRef>
              <c:f>Europe_WEO2012!$B$2:$B$33</c:f>
              <c:numCache>
                <c:formatCode>General</c:formatCode>
                <c:ptCount val="32"/>
                <c:pt idx="0">
                  <c:v>1.699999999999998</c:v>
                </c:pt>
                <c:pt idx="1">
                  <c:v>9.9999999999999811E-2</c:v>
                </c:pt>
                <c:pt idx="2">
                  <c:v>0.21037456263278018</c:v>
                </c:pt>
                <c:pt idx="3">
                  <c:v>0.20000000000000109</c:v>
                </c:pt>
                <c:pt idx="4">
                  <c:v>0.5</c:v>
                </c:pt>
                <c:pt idx="5">
                  <c:v>0.34513596699179949</c:v>
                </c:pt>
                <c:pt idx="6">
                  <c:v>-0.52799513515782071</c:v>
                </c:pt>
                <c:pt idx="7">
                  <c:v>-2.4058235697004999</c:v>
                </c:pt>
                <c:pt idx="8">
                  <c:v>-0.13897200000000076</c:v>
                </c:pt>
                <c:pt idx="9">
                  <c:v>0.50495241600227025</c:v>
                </c:pt>
                <c:pt idx="10">
                  <c:v>-0.77045407281260003</c:v>
                </c:pt>
                <c:pt idx="11">
                  <c:v>6.5005396075081965</c:v>
                </c:pt>
                <c:pt idx="12">
                  <c:v>-2.4999999999998579E-2</c:v>
                </c:pt>
                <c:pt idx="13">
                  <c:v>0.42219578163950044</c:v>
                </c:pt>
                <c:pt idx="14">
                  <c:v>2.1265222500000012</c:v>
                </c:pt>
                <c:pt idx="15">
                  <c:v>-0.9023546283253997</c:v>
                </c:pt>
                <c:pt idx="16">
                  <c:v>-1.8608692967833993</c:v>
                </c:pt>
                <c:pt idx="17">
                  <c:v>-0.90000000000000069</c:v>
                </c:pt>
                <c:pt idx="18">
                  <c:v>0.77500000000000124</c:v>
                </c:pt>
                <c:pt idx="19">
                  <c:v>-0.18040315679375021</c:v>
                </c:pt>
                <c:pt idx="20">
                  <c:v>0.35818393147074123</c:v>
                </c:pt>
                <c:pt idx="21">
                  <c:v>2.7287233481143063</c:v>
                </c:pt>
                <c:pt idx="22">
                  <c:v>-0.18489997909937037</c:v>
                </c:pt>
                <c:pt idx="23">
                  <c:v>1.1523497650517047</c:v>
                </c:pt>
                <c:pt idx="24">
                  <c:v>0.17553897484699932</c:v>
                </c:pt>
                <c:pt idx="25">
                  <c:v>0.59166666666667034</c:v>
                </c:pt>
                <c:pt idx="26">
                  <c:v>3.25</c:v>
                </c:pt>
                <c:pt idx="27">
                  <c:v>3.3333333333329676E-2</c:v>
                </c:pt>
                <c:pt idx="28">
                  <c:v>0.53758405524978992</c:v>
                </c:pt>
                <c:pt idx="29">
                  <c:v>-0.3539186405777105</c:v>
                </c:pt>
                <c:pt idx="30">
                  <c:v>-5.7370247541060286E-2</c:v>
                </c:pt>
                <c:pt idx="31">
                  <c:v>0.11434795627006969</c:v>
                </c:pt>
              </c:numCache>
            </c:numRef>
          </c:yVal>
          <c:smooth val="0"/>
        </c:ser>
        <c:dLbls>
          <c:showLegendKey val="0"/>
          <c:showVal val="0"/>
          <c:showCatName val="0"/>
          <c:showSerName val="0"/>
          <c:showPercent val="0"/>
          <c:showBubbleSize val="0"/>
        </c:dLbls>
        <c:axId val="89085824"/>
        <c:axId val="89092096"/>
      </c:scatterChart>
      <c:valAx>
        <c:axId val="89085824"/>
        <c:scaling>
          <c:orientation val="minMax"/>
        </c:scaling>
        <c:delete val="0"/>
        <c:axPos val="b"/>
        <c:title>
          <c:tx>
            <c:rich>
              <a:bodyPr/>
              <a:lstStyle/>
              <a:p>
                <a:pPr>
                  <a:defRPr/>
                </a:pPr>
                <a:r>
                  <a:rPr lang="en-US"/>
                  <a:t>Real GDP Growth</a:t>
                </a:r>
              </a:p>
            </c:rich>
          </c:tx>
          <c:overlay val="0"/>
        </c:title>
        <c:numFmt formatCode="General" sourceLinked="1"/>
        <c:majorTickMark val="out"/>
        <c:minorTickMark val="none"/>
        <c:tickLblPos val="low"/>
        <c:crossAx val="89092096"/>
        <c:crosses val="autoZero"/>
        <c:crossBetween val="midCat"/>
      </c:valAx>
      <c:valAx>
        <c:axId val="89092096"/>
        <c:scaling>
          <c:orientation val="minMax"/>
        </c:scaling>
        <c:delete val="0"/>
        <c:axPos val="l"/>
        <c:title>
          <c:tx>
            <c:rich>
              <a:bodyPr rot="-5400000" vert="horz"/>
              <a:lstStyle/>
              <a:p>
                <a:pPr>
                  <a:defRPr/>
                </a:pPr>
                <a:r>
                  <a:rPr lang="en-US"/>
                  <a:t>Change in Unemployment</a:t>
                </a:r>
              </a:p>
            </c:rich>
          </c:tx>
          <c:layout>
            <c:manualLayout>
              <c:xMode val="edge"/>
              <c:yMode val="edge"/>
              <c:x val="8.4722222222222681E-3"/>
              <c:y val="0.23305555555555552"/>
            </c:manualLayout>
          </c:layout>
          <c:overlay val="0"/>
        </c:title>
        <c:numFmt formatCode="General" sourceLinked="1"/>
        <c:majorTickMark val="out"/>
        <c:minorTickMark val="none"/>
        <c:tickLblPos val="low"/>
        <c:crossAx val="89085824"/>
        <c:crosses val="autoZero"/>
        <c:crossBetween val="midCat"/>
      </c:valAx>
      <c:spPr>
        <a:ln>
          <a:solidFill>
            <a:sysClr val="windowText" lastClr="000000"/>
          </a:solidFill>
        </a:ln>
      </c:spPr>
    </c:plotArea>
    <c:plotVisOnly val="1"/>
    <c:dispBlanksAs val="gap"/>
    <c:showDLblsOverMax val="0"/>
  </c:chart>
  <c:spPr>
    <a:ln>
      <a:noFill/>
    </a:ln>
  </c:spPr>
  <c:txPr>
    <a:bodyPr/>
    <a:lstStyle/>
    <a:p>
      <a:pPr>
        <a:defRPr sz="1800">
          <a:latin typeface="Times New Roman" pitchFamily="18" charset="0"/>
          <a:cs typeface="Times New Roman" pitchFamily="18" charset="0"/>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Euro Area</a:t>
            </a:r>
          </a:p>
        </c:rich>
      </c:tx>
      <c:layout>
        <c:manualLayout>
          <c:xMode val="edge"/>
          <c:yMode val="edge"/>
          <c:x val="0.77520148882251794"/>
          <c:y val="6.5710778088222829E-2"/>
        </c:manualLayout>
      </c:layout>
      <c:overlay val="1"/>
    </c:title>
    <c:autoTitleDeleted val="0"/>
    <c:plotArea>
      <c:layout>
        <c:manualLayout>
          <c:layoutTarget val="inner"/>
          <c:xMode val="edge"/>
          <c:yMode val="edge"/>
          <c:x val="0.11899300087489063"/>
          <c:y val="4.6296296296296516E-2"/>
          <c:w val="0.83434033245844597"/>
          <c:h val="0.80351851851851863"/>
        </c:manualLayout>
      </c:layout>
      <c:scatterChart>
        <c:scatterStyle val="lineMarker"/>
        <c:varyColors val="0"/>
        <c:ser>
          <c:idx val="0"/>
          <c:order val="0"/>
          <c:tx>
            <c:strRef>
              <c:f>'Euro Area_WEO_2012'!$B$1</c:f>
              <c:strCache>
                <c:ptCount val="1"/>
                <c:pt idx="0">
                  <c:v>Unemployment Change</c:v>
                </c:pt>
              </c:strCache>
            </c:strRef>
          </c:tx>
          <c:spPr>
            <a:ln w="28575">
              <a:noFill/>
            </a:ln>
          </c:spPr>
          <c:marker>
            <c:spPr>
              <a:solidFill>
                <a:srgbClr val="FF0000"/>
              </a:solidFill>
              <a:ln>
                <a:solidFill>
                  <a:srgbClr val="FF0000"/>
                </a:solidFill>
              </a:ln>
            </c:spPr>
          </c:marker>
          <c:trendline>
            <c:trendlineType val="linear"/>
            <c:dispRSqr val="0"/>
            <c:dispEq val="0"/>
          </c:trendline>
          <c:xVal>
            <c:numRef>
              <c:f>'Euro Area_WEO_2012'!$C$2:$C$33</c:f>
              <c:numCache>
                <c:formatCode>General</c:formatCode>
                <c:ptCount val="32"/>
                <c:pt idx="1">
                  <c:v>0.92310985519092781</c:v>
                </c:pt>
                <c:pt idx="2">
                  <c:v>3.6739019307336175E-2</c:v>
                </c:pt>
                <c:pt idx="6">
                  <c:v>0.51078581793419753</c:v>
                </c:pt>
                <c:pt idx="7">
                  <c:v>2.4488792497341354</c:v>
                </c:pt>
                <c:pt idx="8">
                  <c:v>0.18742639147241794</c:v>
                </c:pt>
                <c:pt idx="9">
                  <c:v>0.1217630582093734</c:v>
                </c:pt>
                <c:pt idx="10">
                  <c:v>0.93568452255570667</c:v>
                </c:pt>
                <c:pt idx="11">
                  <c:v>-6.0000000000001883</c:v>
                </c:pt>
                <c:pt idx="13">
                  <c:v>0.35298361006894963</c:v>
                </c:pt>
                <c:pt idx="14">
                  <c:v>-2.2922493309883856</c:v>
                </c:pt>
                <c:pt idx="18">
                  <c:v>-0.45662648089183255</c:v>
                </c:pt>
                <c:pt idx="21">
                  <c:v>-3.0053609005117021</c:v>
                </c:pt>
                <c:pt idx="24">
                  <c:v>2.6399999999999988</c:v>
                </c:pt>
                <c:pt idx="25">
                  <c:v>-2.2202606669910452</c:v>
                </c:pt>
                <c:pt idx="26">
                  <c:v>-1.5381232441088546</c:v>
                </c:pt>
              </c:numCache>
            </c:numRef>
          </c:xVal>
          <c:yVal>
            <c:numRef>
              <c:f>'Euro Area_WEO_2012'!$B$2:$B$33</c:f>
              <c:numCache>
                <c:formatCode>General</c:formatCode>
                <c:ptCount val="32"/>
                <c:pt idx="1">
                  <c:v>9.9999999999999811E-2</c:v>
                </c:pt>
                <c:pt idx="2">
                  <c:v>0.21037456263278018</c:v>
                </c:pt>
                <c:pt idx="6">
                  <c:v>-0.52799513515782071</c:v>
                </c:pt>
                <c:pt idx="7">
                  <c:v>-2.4058235697004999</c:v>
                </c:pt>
                <c:pt idx="8">
                  <c:v>-0.13897200000000076</c:v>
                </c:pt>
                <c:pt idx="9">
                  <c:v>0.50495241600227025</c:v>
                </c:pt>
                <c:pt idx="10">
                  <c:v>-0.77045407281260003</c:v>
                </c:pt>
                <c:pt idx="11">
                  <c:v>6.5005396075081965</c:v>
                </c:pt>
                <c:pt idx="13">
                  <c:v>0.42219578163950044</c:v>
                </c:pt>
                <c:pt idx="14">
                  <c:v>2.1265222500000012</c:v>
                </c:pt>
                <c:pt idx="18">
                  <c:v>0.77500000000000124</c:v>
                </c:pt>
                <c:pt idx="21">
                  <c:v>2.7287233481143063</c:v>
                </c:pt>
                <c:pt idx="24">
                  <c:v>0.17553897484699932</c:v>
                </c:pt>
                <c:pt idx="25">
                  <c:v>0.59166666666667034</c:v>
                </c:pt>
                <c:pt idx="26">
                  <c:v>3.25</c:v>
                </c:pt>
              </c:numCache>
            </c:numRef>
          </c:yVal>
          <c:smooth val="0"/>
        </c:ser>
        <c:dLbls>
          <c:showLegendKey val="0"/>
          <c:showVal val="0"/>
          <c:showCatName val="0"/>
          <c:showSerName val="0"/>
          <c:showPercent val="0"/>
          <c:showBubbleSize val="0"/>
        </c:dLbls>
        <c:axId val="89114112"/>
        <c:axId val="89116032"/>
      </c:scatterChart>
      <c:valAx>
        <c:axId val="89114112"/>
        <c:scaling>
          <c:orientation val="minMax"/>
        </c:scaling>
        <c:delete val="0"/>
        <c:axPos val="b"/>
        <c:title>
          <c:tx>
            <c:rich>
              <a:bodyPr/>
              <a:lstStyle/>
              <a:p>
                <a:pPr>
                  <a:defRPr/>
                </a:pPr>
                <a:r>
                  <a:rPr lang="en-US"/>
                  <a:t>Real GDP Growth</a:t>
                </a:r>
              </a:p>
            </c:rich>
          </c:tx>
          <c:overlay val="0"/>
        </c:title>
        <c:numFmt formatCode="General" sourceLinked="1"/>
        <c:majorTickMark val="out"/>
        <c:minorTickMark val="none"/>
        <c:tickLblPos val="low"/>
        <c:crossAx val="89116032"/>
        <c:crosses val="autoZero"/>
        <c:crossBetween val="midCat"/>
      </c:valAx>
      <c:valAx>
        <c:axId val="89116032"/>
        <c:scaling>
          <c:orientation val="minMax"/>
        </c:scaling>
        <c:delete val="0"/>
        <c:axPos val="l"/>
        <c:title>
          <c:tx>
            <c:rich>
              <a:bodyPr rot="-5400000" vert="horz"/>
              <a:lstStyle/>
              <a:p>
                <a:pPr>
                  <a:defRPr/>
                </a:pPr>
                <a:r>
                  <a:rPr lang="en-US"/>
                  <a:t>Change in Unemployment Rate</a:t>
                </a:r>
              </a:p>
            </c:rich>
          </c:tx>
          <c:layout>
            <c:manualLayout>
              <c:xMode val="edge"/>
              <c:yMode val="edge"/>
              <c:x val="1.4219386369807222E-2"/>
              <c:y val="0.10402336804673612"/>
            </c:manualLayout>
          </c:layout>
          <c:overlay val="0"/>
        </c:title>
        <c:numFmt formatCode="General" sourceLinked="1"/>
        <c:majorTickMark val="out"/>
        <c:minorTickMark val="none"/>
        <c:tickLblPos val="low"/>
        <c:crossAx val="89114112"/>
        <c:crosses val="autoZero"/>
        <c:crossBetween val="midCat"/>
      </c:valAx>
      <c:spPr>
        <a:ln>
          <a:solidFill>
            <a:sysClr val="windowText" lastClr="000000"/>
          </a:solidFill>
        </a:ln>
      </c:spPr>
    </c:plotArea>
    <c:plotVisOnly val="1"/>
    <c:dispBlanksAs val="gap"/>
    <c:showDLblsOverMax val="0"/>
  </c:chart>
  <c:spPr>
    <a:ln>
      <a:noFill/>
    </a:ln>
  </c:spPr>
  <c:txPr>
    <a:bodyPr/>
    <a:lstStyle/>
    <a:p>
      <a:pPr>
        <a:defRPr sz="1800">
          <a:latin typeface="Times New Roman" pitchFamily="18" charset="0"/>
          <a:cs typeface="Times New Roman" pitchFamily="18" charset="0"/>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a:lvl1pPr>
          </a:lstStyle>
          <a:p>
            <a:endParaRPr lang="en-US" dirty="0"/>
          </a:p>
        </p:txBody>
      </p:sp>
      <p:sp>
        <p:nvSpPr>
          <p:cNvPr id="3" name="Date Placeholder 2"/>
          <p:cNvSpPr>
            <a:spLocks noGrp="1"/>
          </p:cNvSpPr>
          <p:nvPr>
            <p:ph type="dt" idx="1"/>
          </p:nvPr>
        </p:nvSpPr>
        <p:spPr>
          <a:xfrm>
            <a:off x="3956550" y="0"/>
            <a:ext cx="3026833" cy="464185"/>
          </a:xfrm>
          <a:prstGeom prst="rect">
            <a:avLst/>
          </a:prstGeom>
        </p:spPr>
        <p:txBody>
          <a:bodyPr vert="horz" lIns="92958" tIns="46479" rIns="92958" bIns="46479" rtlCol="0"/>
          <a:lstStyle>
            <a:lvl1pPr algn="r">
              <a:defRPr sz="1200"/>
            </a:lvl1pPr>
          </a:lstStyle>
          <a:p>
            <a:fld id="{904D7E0A-0EF1-46AB-BFB7-65FD9703C676}" type="datetimeFigureOut">
              <a:rPr lang="en-US" smtClean="0"/>
              <a:pPr/>
              <a:t>4/18/2013</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endParaRPr lang="en-US" dirty="0"/>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8" tIns="46479" rIns="92958" bIns="4647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26833" cy="464185"/>
          </a:xfrm>
          <a:prstGeom prst="rect">
            <a:avLst/>
          </a:prstGeom>
        </p:spPr>
        <p:txBody>
          <a:bodyPr vert="horz" lIns="92958" tIns="46479" rIns="92958" bIns="4647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550" y="8817904"/>
            <a:ext cx="3026833" cy="464185"/>
          </a:xfrm>
          <a:prstGeom prst="rect">
            <a:avLst/>
          </a:prstGeom>
        </p:spPr>
        <p:txBody>
          <a:bodyPr vert="horz" lIns="92958" tIns="46479" rIns="92958" bIns="46479" rtlCol="0" anchor="b"/>
          <a:lstStyle>
            <a:lvl1pPr algn="r">
              <a:defRPr sz="1200"/>
            </a:lvl1pPr>
          </a:lstStyle>
          <a:p>
            <a:fld id="{CB2AD4E8-F76A-4C09-99BF-C3045193D367}" type="slidenum">
              <a:rPr lang="en-US" smtClean="0"/>
              <a:pPr/>
              <a:t>‹#›</a:t>
            </a:fld>
            <a:endParaRPr lang="en-US" dirty="0"/>
          </a:p>
        </p:txBody>
      </p:sp>
    </p:spTree>
    <p:extLst>
      <p:ext uri="{BB962C8B-B14F-4D97-AF65-F5344CB8AC3E}">
        <p14:creationId xmlns:p14="http://schemas.microsoft.com/office/powerpoint/2010/main" val="3220759239"/>
      </p:ext>
    </p:extLst>
  </p:cSld>
  <p:clrMap bg1="lt1" tx1="dk1" bg2="lt2" tx2="dk2" accent1="accent1" accent2="accent2" accent3="accent3" accent4="accent4" accent5="accent5" accent6="accent6" hlink="hlink" folHlink="folHlink"/>
  <p:notesStyle>
    <a:lvl1pPr marL="0" algn="l" defTabSz="914360" rtl="0" eaLnBrk="1" latinLnBrk="0" hangingPunct="1">
      <a:defRPr sz="1200" kern="1200">
        <a:solidFill>
          <a:schemeClr val="tx1"/>
        </a:solidFill>
        <a:latin typeface="+mn-lt"/>
        <a:ea typeface="+mn-ea"/>
        <a:cs typeface="+mn-cs"/>
      </a:defRPr>
    </a:lvl1pPr>
    <a:lvl2pPr marL="457180" algn="l" defTabSz="914360" rtl="0" eaLnBrk="1" latinLnBrk="0" hangingPunct="1">
      <a:defRPr sz="1200" kern="1200">
        <a:solidFill>
          <a:schemeClr val="tx1"/>
        </a:solidFill>
        <a:latin typeface="+mn-lt"/>
        <a:ea typeface="+mn-ea"/>
        <a:cs typeface="+mn-cs"/>
      </a:defRPr>
    </a:lvl2pPr>
    <a:lvl3pPr marL="914360" algn="l" defTabSz="914360" rtl="0" eaLnBrk="1" latinLnBrk="0" hangingPunct="1">
      <a:defRPr sz="1200" kern="1200">
        <a:solidFill>
          <a:schemeClr val="tx1"/>
        </a:solidFill>
        <a:latin typeface="+mn-lt"/>
        <a:ea typeface="+mn-ea"/>
        <a:cs typeface="+mn-cs"/>
      </a:defRPr>
    </a:lvl3pPr>
    <a:lvl4pPr marL="1371540" algn="l" defTabSz="914360" rtl="0" eaLnBrk="1" latinLnBrk="0" hangingPunct="1">
      <a:defRPr sz="1200" kern="1200">
        <a:solidFill>
          <a:schemeClr val="tx1"/>
        </a:solidFill>
        <a:latin typeface="+mn-lt"/>
        <a:ea typeface="+mn-ea"/>
        <a:cs typeface="+mn-cs"/>
      </a:defRPr>
    </a:lvl4pPr>
    <a:lvl5pPr marL="1828720" algn="l" defTabSz="914360" rtl="0" eaLnBrk="1" latinLnBrk="0" hangingPunct="1">
      <a:defRPr sz="1200" kern="1200">
        <a:solidFill>
          <a:schemeClr val="tx1"/>
        </a:solidFill>
        <a:latin typeface="+mn-lt"/>
        <a:ea typeface="+mn-ea"/>
        <a:cs typeface="+mn-cs"/>
      </a:defRPr>
    </a:lvl5pPr>
    <a:lvl6pPr marL="2285900" algn="l" defTabSz="914360" rtl="0" eaLnBrk="1" latinLnBrk="0" hangingPunct="1">
      <a:defRPr sz="1200" kern="1200">
        <a:solidFill>
          <a:schemeClr val="tx1"/>
        </a:solidFill>
        <a:latin typeface="+mn-lt"/>
        <a:ea typeface="+mn-ea"/>
        <a:cs typeface="+mn-cs"/>
      </a:defRPr>
    </a:lvl6pPr>
    <a:lvl7pPr marL="2743080" algn="l" defTabSz="914360" rtl="0" eaLnBrk="1" latinLnBrk="0" hangingPunct="1">
      <a:defRPr sz="1200" kern="1200">
        <a:solidFill>
          <a:schemeClr val="tx1"/>
        </a:solidFill>
        <a:latin typeface="+mn-lt"/>
        <a:ea typeface="+mn-ea"/>
        <a:cs typeface="+mn-cs"/>
      </a:defRPr>
    </a:lvl7pPr>
    <a:lvl8pPr marL="3200258" algn="l" defTabSz="914360" rtl="0" eaLnBrk="1" latinLnBrk="0" hangingPunct="1">
      <a:defRPr sz="1200" kern="1200">
        <a:solidFill>
          <a:schemeClr val="tx1"/>
        </a:solidFill>
        <a:latin typeface="+mn-lt"/>
        <a:ea typeface="+mn-ea"/>
        <a:cs typeface="+mn-cs"/>
      </a:defRPr>
    </a:lvl8pPr>
    <a:lvl9pPr marL="3657439" algn="l" defTabSz="91436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80" indent="0" algn="ctr">
              <a:buNone/>
              <a:defRPr>
                <a:solidFill>
                  <a:schemeClr val="tx1">
                    <a:tint val="75000"/>
                  </a:schemeClr>
                </a:solidFill>
              </a:defRPr>
            </a:lvl2pPr>
            <a:lvl3pPr marL="914360" indent="0" algn="ctr">
              <a:buNone/>
              <a:defRPr>
                <a:solidFill>
                  <a:schemeClr val="tx1">
                    <a:tint val="75000"/>
                  </a:schemeClr>
                </a:solidFill>
              </a:defRPr>
            </a:lvl3pPr>
            <a:lvl4pPr marL="1371540" indent="0" algn="ctr">
              <a:buNone/>
              <a:defRPr>
                <a:solidFill>
                  <a:schemeClr val="tx1">
                    <a:tint val="75000"/>
                  </a:schemeClr>
                </a:solidFill>
              </a:defRPr>
            </a:lvl4pPr>
            <a:lvl5pPr marL="1828720" indent="0" algn="ctr">
              <a:buNone/>
              <a:defRPr>
                <a:solidFill>
                  <a:schemeClr val="tx1">
                    <a:tint val="75000"/>
                  </a:schemeClr>
                </a:solidFill>
              </a:defRPr>
            </a:lvl5pPr>
            <a:lvl6pPr marL="2285900" indent="0" algn="ctr">
              <a:buNone/>
              <a:defRPr>
                <a:solidFill>
                  <a:schemeClr val="tx1">
                    <a:tint val="75000"/>
                  </a:schemeClr>
                </a:solidFill>
              </a:defRPr>
            </a:lvl6pPr>
            <a:lvl7pPr marL="2743080" indent="0" algn="ctr">
              <a:buNone/>
              <a:defRPr>
                <a:solidFill>
                  <a:schemeClr val="tx1">
                    <a:tint val="75000"/>
                  </a:schemeClr>
                </a:solidFill>
              </a:defRPr>
            </a:lvl7pPr>
            <a:lvl8pPr marL="3200258" indent="0" algn="ctr">
              <a:buNone/>
              <a:defRPr>
                <a:solidFill>
                  <a:schemeClr val="tx1">
                    <a:tint val="75000"/>
                  </a:schemeClr>
                </a:solidFill>
              </a:defRPr>
            </a:lvl8pPr>
            <a:lvl9pPr marL="3657439"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B05879-67B7-4FBC-A113-43A10A53F9E5}" type="datetimeFigureOut">
              <a:rPr lang="en-US" smtClean="0"/>
              <a:pPr/>
              <a:t>4/18/2013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D86E98-B725-488F-89EF-8A0F373A8483}"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B05879-67B7-4FBC-A113-43A10A53F9E5}" type="datetimeFigureOut">
              <a:rPr lang="en-US" smtClean="0"/>
              <a:pPr/>
              <a:t>4/18/2013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D86E98-B725-488F-89EF-8A0F373A848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B05879-67B7-4FBC-A113-43A10A53F9E5}" type="datetimeFigureOut">
              <a:rPr lang="en-US" smtClean="0"/>
              <a:pPr/>
              <a:t>4/18/2013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D86E98-B725-488F-89EF-8A0F373A848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B05879-67B7-4FBC-A113-43A10A53F9E5}" type="datetimeFigureOut">
              <a:rPr lang="en-US" smtClean="0"/>
              <a:pPr/>
              <a:t>4/18/2013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D86E98-B725-488F-89EF-8A0F373A848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180" indent="0">
              <a:buNone/>
              <a:defRPr sz="1800">
                <a:solidFill>
                  <a:schemeClr val="tx1">
                    <a:tint val="75000"/>
                  </a:schemeClr>
                </a:solidFill>
              </a:defRPr>
            </a:lvl2pPr>
            <a:lvl3pPr marL="914360" indent="0">
              <a:buNone/>
              <a:defRPr sz="1600">
                <a:solidFill>
                  <a:schemeClr val="tx1">
                    <a:tint val="75000"/>
                  </a:schemeClr>
                </a:solidFill>
              </a:defRPr>
            </a:lvl3pPr>
            <a:lvl4pPr marL="1371540" indent="0">
              <a:buNone/>
              <a:defRPr sz="1400">
                <a:solidFill>
                  <a:schemeClr val="tx1">
                    <a:tint val="75000"/>
                  </a:schemeClr>
                </a:solidFill>
              </a:defRPr>
            </a:lvl4pPr>
            <a:lvl5pPr marL="1828720" indent="0">
              <a:buNone/>
              <a:defRPr sz="1400">
                <a:solidFill>
                  <a:schemeClr val="tx1">
                    <a:tint val="75000"/>
                  </a:schemeClr>
                </a:solidFill>
              </a:defRPr>
            </a:lvl5pPr>
            <a:lvl6pPr marL="2285900" indent="0">
              <a:buNone/>
              <a:defRPr sz="1400">
                <a:solidFill>
                  <a:schemeClr val="tx1">
                    <a:tint val="75000"/>
                  </a:schemeClr>
                </a:solidFill>
              </a:defRPr>
            </a:lvl6pPr>
            <a:lvl7pPr marL="2743080" indent="0">
              <a:buNone/>
              <a:defRPr sz="1400">
                <a:solidFill>
                  <a:schemeClr val="tx1">
                    <a:tint val="75000"/>
                  </a:schemeClr>
                </a:solidFill>
              </a:defRPr>
            </a:lvl7pPr>
            <a:lvl8pPr marL="3200258" indent="0">
              <a:buNone/>
              <a:defRPr sz="1400">
                <a:solidFill>
                  <a:schemeClr val="tx1">
                    <a:tint val="75000"/>
                  </a:schemeClr>
                </a:solidFill>
              </a:defRPr>
            </a:lvl8pPr>
            <a:lvl9pPr marL="3657439"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B05879-67B7-4FBC-A113-43A10A53F9E5}" type="datetimeFigureOut">
              <a:rPr lang="en-US" smtClean="0"/>
              <a:pPr/>
              <a:t>4/18/2013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D86E98-B725-488F-89EF-8A0F373A8483}"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B05879-67B7-4FBC-A113-43A10A53F9E5}" type="datetimeFigureOut">
              <a:rPr lang="en-US" smtClean="0"/>
              <a:pPr/>
              <a:t>4/18/2013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1D86E98-B725-488F-89EF-8A0F373A848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180" indent="0">
              <a:buNone/>
              <a:defRPr sz="2000" b="1"/>
            </a:lvl2pPr>
            <a:lvl3pPr marL="914360" indent="0">
              <a:buNone/>
              <a:defRPr sz="1800" b="1"/>
            </a:lvl3pPr>
            <a:lvl4pPr marL="1371540" indent="0">
              <a:buNone/>
              <a:defRPr sz="1600" b="1"/>
            </a:lvl4pPr>
            <a:lvl5pPr marL="1828720" indent="0">
              <a:buNone/>
              <a:defRPr sz="1600" b="1"/>
            </a:lvl5pPr>
            <a:lvl6pPr marL="2285900" indent="0">
              <a:buNone/>
              <a:defRPr sz="1600" b="1"/>
            </a:lvl6pPr>
            <a:lvl7pPr marL="2743080" indent="0">
              <a:buNone/>
              <a:defRPr sz="1600" b="1"/>
            </a:lvl7pPr>
            <a:lvl8pPr marL="3200258" indent="0">
              <a:buNone/>
              <a:defRPr sz="1600" b="1"/>
            </a:lvl8pPr>
            <a:lvl9pPr marL="3657439"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180" indent="0">
              <a:buNone/>
              <a:defRPr sz="2000" b="1"/>
            </a:lvl2pPr>
            <a:lvl3pPr marL="914360" indent="0">
              <a:buNone/>
              <a:defRPr sz="1800" b="1"/>
            </a:lvl3pPr>
            <a:lvl4pPr marL="1371540" indent="0">
              <a:buNone/>
              <a:defRPr sz="1600" b="1"/>
            </a:lvl4pPr>
            <a:lvl5pPr marL="1828720" indent="0">
              <a:buNone/>
              <a:defRPr sz="1600" b="1"/>
            </a:lvl5pPr>
            <a:lvl6pPr marL="2285900" indent="0">
              <a:buNone/>
              <a:defRPr sz="1600" b="1"/>
            </a:lvl6pPr>
            <a:lvl7pPr marL="2743080" indent="0">
              <a:buNone/>
              <a:defRPr sz="1600" b="1"/>
            </a:lvl7pPr>
            <a:lvl8pPr marL="3200258" indent="0">
              <a:buNone/>
              <a:defRPr sz="1600" b="1"/>
            </a:lvl8pPr>
            <a:lvl9pPr marL="3657439"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B05879-67B7-4FBC-A113-43A10A53F9E5}" type="datetimeFigureOut">
              <a:rPr lang="en-US" smtClean="0"/>
              <a:pPr/>
              <a:t>4/18/2013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1D86E98-B725-488F-89EF-8A0F373A8483}"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B05879-67B7-4FBC-A113-43A10A53F9E5}" type="datetimeFigureOut">
              <a:rPr lang="en-US" smtClean="0"/>
              <a:pPr/>
              <a:t>4/18/2013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1D86E98-B725-488F-89EF-8A0F373A848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B05879-67B7-4FBC-A113-43A10A53F9E5}" type="datetimeFigureOut">
              <a:rPr lang="en-US" smtClean="0"/>
              <a:pPr/>
              <a:t>4/18/2013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1D86E98-B725-488F-89EF-8A0F373A848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2"/>
            <a:ext cx="3008313" cy="4691063"/>
          </a:xfrm>
        </p:spPr>
        <p:txBody>
          <a:bodyPr/>
          <a:lstStyle>
            <a:lvl1pPr marL="0" indent="0">
              <a:buNone/>
              <a:defRPr sz="1400"/>
            </a:lvl1pPr>
            <a:lvl2pPr marL="457180" indent="0">
              <a:buNone/>
              <a:defRPr sz="1200"/>
            </a:lvl2pPr>
            <a:lvl3pPr marL="914360" indent="0">
              <a:buNone/>
              <a:defRPr sz="1000"/>
            </a:lvl3pPr>
            <a:lvl4pPr marL="1371540" indent="0">
              <a:buNone/>
              <a:defRPr sz="900"/>
            </a:lvl4pPr>
            <a:lvl5pPr marL="1828720" indent="0">
              <a:buNone/>
              <a:defRPr sz="900"/>
            </a:lvl5pPr>
            <a:lvl6pPr marL="2285900" indent="0">
              <a:buNone/>
              <a:defRPr sz="900"/>
            </a:lvl6pPr>
            <a:lvl7pPr marL="2743080" indent="0">
              <a:buNone/>
              <a:defRPr sz="900"/>
            </a:lvl7pPr>
            <a:lvl8pPr marL="3200258" indent="0">
              <a:buNone/>
              <a:defRPr sz="900"/>
            </a:lvl8pPr>
            <a:lvl9pPr marL="3657439"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B05879-67B7-4FBC-A113-43A10A53F9E5}" type="datetimeFigureOut">
              <a:rPr lang="en-US" smtClean="0"/>
              <a:pPr/>
              <a:t>4/18/2013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1D86E98-B725-488F-89EF-8A0F373A848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80" indent="0">
              <a:buNone/>
              <a:defRPr sz="2800"/>
            </a:lvl2pPr>
            <a:lvl3pPr marL="914360" indent="0">
              <a:buNone/>
              <a:defRPr sz="2400"/>
            </a:lvl3pPr>
            <a:lvl4pPr marL="1371540" indent="0">
              <a:buNone/>
              <a:defRPr sz="2000"/>
            </a:lvl4pPr>
            <a:lvl5pPr marL="1828720" indent="0">
              <a:buNone/>
              <a:defRPr sz="2000"/>
            </a:lvl5pPr>
            <a:lvl6pPr marL="2285900" indent="0">
              <a:buNone/>
              <a:defRPr sz="2000"/>
            </a:lvl6pPr>
            <a:lvl7pPr marL="2743080" indent="0">
              <a:buNone/>
              <a:defRPr sz="2000"/>
            </a:lvl7pPr>
            <a:lvl8pPr marL="3200258" indent="0">
              <a:buNone/>
              <a:defRPr sz="2000"/>
            </a:lvl8pPr>
            <a:lvl9pPr marL="3657439"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80" indent="0">
              <a:buNone/>
              <a:defRPr sz="1200"/>
            </a:lvl2pPr>
            <a:lvl3pPr marL="914360" indent="0">
              <a:buNone/>
              <a:defRPr sz="1000"/>
            </a:lvl3pPr>
            <a:lvl4pPr marL="1371540" indent="0">
              <a:buNone/>
              <a:defRPr sz="900"/>
            </a:lvl4pPr>
            <a:lvl5pPr marL="1828720" indent="0">
              <a:buNone/>
              <a:defRPr sz="900"/>
            </a:lvl5pPr>
            <a:lvl6pPr marL="2285900" indent="0">
              <a:buNone/>
              <a:defRPr sz="900"/>
            </a:lvl6pPr>
            <a:lvl7pPr marL="2743080" indent="0">
              <a:buNone/>
              <a:defRPr sz="900"/>
            </a:lvl7pPr>
            <a:lvl8pPr marL="3200258" indent="0">
              <a:buNone/>
              <a:defRPr sz="900"/>
            </a:lvl8pPr>
            <a:lvl9pPr marL="3657439"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B05879-67B7-4FBC-A113-43A10A53F9E5}" type="datetimeFigureOut">
              <a:rPr lang="en-US" smtClean="0"/>
              <a:pPr/>
              <a:t>4/18/2013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1D86E98-B725-488F-89EF-8A0F373A8483}"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36" tIns="45718" rIns="91436" bIns="45718"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36" tIns="45718" rIns="91436" bIns="4571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36" tIns="45718" rIns="91436" bIns="45718" rtlCol="0" anchor="ctr"/>
          <a:lstStyle>
            <a:lvl1pPr algn="l">
              <a:defRPr sz="1200">
                <a:solidFill>
                  <a:schemeClr val="tx1">
                    <a:tint val="75000"/>
                  </a:schemeClr>
                </a:solidFill>
              </a:defRPr>
            </a:lvl1pPr>
          </a:lstStyle>
          <a:p>
            <a:fld id="{60B05879-67B7-4FBC-A113-43A10A53F9E5}" type="datetimeFigureOut">
              <a:rPr lang="en-US" smtClean="0"/>
              <a:pPr/>
              <a:t>4/18/2013</a:t>
            </a:fld>
            <a:endParaRPr lang="en-US" dirty="0"/>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36" tIns="45718" rIns="91436" bIns="45718"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36" tIns="45718" rIns="91436" bIns="45718" rtlCol="0" anchor="ctr"/>
          <a:lstStyle>
            <a:lvl1pPr algn="r">
              <a:defRPr sz="1200">
                <a:solidFill>
                  <a:schemeClr val="tx1">
                    <a:tint val="75000"/>
                  </a:schemeClr>
                </a:solidFill>
              </a:defRPr>
            </a:lvl1pPr>
          </a:lstStyle>
          <a:p>
            <a:fld id="{F1D86E98-B725-488F-89EF-8A0F373A848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360" rtl="0" eaLnBrk="1" latinLnBrk="0" hangingPunct="1">
        <a:spcBef>
          <a:spcPct val="0"/>
        </a:spcBef>
        <a:buNone/>
        <a:defRPr sz="4400" kern="1200">
          <a:solidFill>
            <a:schemeClr val="tx1"/>
          </a:solidFill>
          <a:latin typeface="+mj-lt"/>
          <a:ea typeface="+mj-ea"/>
          <a:cs typeface="+mj-cs"/>
        </a:defRPr>
      </a:lvl1pPr>
    </p:titleStyle>
    <p:bodyStyle>
      <a:lvl1pPr marL="342885" indent="-342885" algn="l" defTabSz="91436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18" indent="-285738" algn="l" defTabSz="91436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50" indent="-228590" algn="l" defTabSz="91436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30" indent="-228590" algn="l" defTabSz="91436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10" indent="-228590" algn="l" defTabSz="91436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490" indent="-228590" algn="l" defTabSz="91436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70" indent="-228590" algn="l" defTabSz="91436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50" indent="-228590" algn="l" defTabSz="91436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29" indent="-228590" algn="l" defTabSz="91436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0" rtl="0" eaLnBrk="1" latinLnBrk="0" hangingPunct="1">
        <a:defRPr sz="1800" kern="1200">
          <a:solidFill>
            <a:schemeClr val="tx1"/>
          </a:solidFill>
          <a:latin typeface="+mn-lt"/>
          <a:ea typeface="+mn-ea"/>
          <a:cs typeface="+mn-cs"/>
        </a:defRPr>
      </a:lvl1pPr>
      <a:lvl2pPr marL="457180" algn="l" defTabSz="914360" rtl="0" eaLnBrk="1" latinLnBrk="0" hangingPunct="1">
        <a:defRPr sz="1800" kern="1200">
          <a:solidFill>
            <a:schemeClr val="tx1"/>
          </a:solidFill>
          <a:latin typeface="+mn-lt"/>
          <a:ea typeface="+mn-ea"/>
          <a:cs typeface="+mn-cs"/>
        </a:defRPr>
      </a:lvl2pPr>
      <a:lvl3pPr marL="914360" algn="l" defTabSz="914360" rtl="0" eaLnBrk="1" latinLnBrk="0" hangingPunct="1">
        <a:defRPr sz="1800" kern="1200">
          <a:solidFill>
            <a:schemeClr val="tx1"/>
          </a:solidFill>
          <a:latin typeface="+mn-lt"/>
          <a:ea typeface="+mn-ea"/>
          <a:cs typeface="+mn-cs"/>
        </a:defRPr>
      </a:lvl3pPr>
      <a:lvl4pPr marL="1371540" algn="l" defTabSz="914360" rtl="0" eaLnBrk="1" latinLnBrk="0" hangingPunct="1">
        <a:defRPr sz="1800" kern="1200">
          <a:solidFill>
            <a:schemeClr val="tx1"/>
          </a:solidFill>
          <a:latin typeface="+mn-lt"/>
          <a:ea typeface="+mn-ea"/>
          <a:cs typeface="+mn-cs"/>
        </a:defRPr>
      </a:lvl4pPr>
      <a:lvl5pPr marL="1828720" algn="l" defTabSz="914360" rtl="0" eaLnBrk="1" latinLnBrk="0" hangingPunct="1">
        <a:defRPr sz="1800" kern="1200">
          <a:solidFill>
            <a:schemeClr val="tx1"/>
          </a:solidFill>
          <a:latin typeface="+mn-lt"/>
          <a:ea typeface="+mn-ea"/>
          <a:cs typeface="+mn-cs"/>
        </a:defRPr>
      </a:lvl5pPr>
      <a:lvl6pPr marL="2285900" algn="l" defTabSz="914360" rtl="0" eaLnBrk="1" latinLnBrk="0" hangingPunct="1">
        <a:defRPr sz="1800" kern="1200">
          <a:solidFill>
            <a:schemeClr val="tx1"/>
          </a:solidFill>
          <a:latin typeface="+mn-lt"/>
          <a:ea typeface="+mn-ea"/>
          <a:cs typeface="+mn-cs"/>
        </a:defRPr>
      </a:lvl6pPr>
      <a:lvl7pPr marL="2743080" algn="l" defTabSz="914360" rtl="0" eaLnBrk="1" latinLnBrk="0" hangingPunct="1">
        <a:defRPr sz="1800" kern="1200">
          <a:solidFill>
            <a:schemeClr val="tx1"/>
          </a:solidFill>
          <a:latin typeface="+mn-lt"/>
          <a:ea typeface="+mn-ea"/>
          <a:cs typeface="+mn-cs"/>
        </a:defRPr>
      </a:lvl7pPr>
      <a:lvl8pPr marL="3200258" algn="l" defTabSz="914360" rtl="0" eaLnBrk="1" latinLnBrk="0" hangingPunct="1">
        <a:defRPr sz="1800" kern="1200">
          <a:solidFill>
            <a:schemeClr val="tx1"/>
          </a:solidFill>
          <a:latin typeface="+mn-lt"/>
          <a:ea typeface="+mn-ea"/>
          <a:cs typeface="+mn-cs"/>
        </a:defRPr>
      </a:lvl8pPr>
      <a:lvl9pPr marL="3657439" algn="l" defTabSz="91436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381001"/>
            <a:ext cx="8610600" cy="2209801"/>
          </a:xfrm>
        </p:spPr>
        <p:txBody>
          <a:bodyPr>
            <a:normAutofit/>
          </a:bodyPr>
          <a:lstStyle/>
          <a:p>
            <a:pPr algn="ctr"/>
            <a:r>
              <a:rPr lang="en-US" sz="5300" dirty="0" smtClean="0">
                <a:solidFill>
                  <a:srgbClr val="0070C0"/>
                </a:solidFill>
              </a:rPr>
              <a:t>European Unemployment: </a:t>
            </a:r>
            <a:r>
              <a:rPr lang="en-US" dirty="0" smtClean="0">
                <a:solidFill>
                  <a:srgbClr val="0070C0"/>
                </a:solidFill>
              </a:rPr>
              <a:t/>
            </a:r>
            <a:br>
              <a:rPr lang="en-US" dirty="0" smtClean="0">
                <a:solidFill>
                  <a:srgbClr val="0070C0"/>
                </a:solidFill>
              </a:rPr>
            </a:br>
            <a:r>
              <a:rPr lang="en-US" dirty="0" smtClean="0">
                <a:solidFill>
                  <a:srgbClr val="0070C0"/>
                </a:solidFill>
              </a:rPr>
              <a:t>OuTcomeS and Outlook</a:t>
            </a:r>
            <a:r>
              <a:rPr lang="en-US" sz="3600" dirty="0" smtClean="0">
                <a:solidFill>
                  <a:srgbClr val="0070C0"/>
                </a:solidFill>
              </a:rPr>
              <a:t> </a:t>
            </a:r>
            <a:endParaRPr lang="en-US" sz="3600" dirty="0">
              <a:solidFill>
                <a:srgbClr val="0070C0"/>
              </a:solidFill>
            </a:endParaRPr>
          </a:p>
        </p:txBody>
      </p:sp>
      <p:sp>
        <p:nvSpPr>
          <p:cNvPr id="8" name="Text Placeholder 7"/>
          <p:cNvSpPr>
            <a:spLocks noGrp="1"/>
          </p:cNvSpPr>
          <p:nvPr>
            <p:ph type="body" idx="1"/>
          </p:nvPr>
        </p:nvSpPr>
        <p:spPr>
          <a:xfrm>
            <a:off x="228600" y="3200400"/>
            <a:ext cx="8458200" cy="1447800"/>
          </a:xfrm>
        </p:spPr>
        <p:txBody>
          <a:bodyPr>
            <a:noAutofit/>
          </a:bodyPr>
          <a:lstStyle/>
          <a:p>
            <a:endParaRPr lang="en-US" sz="2400" dirty="0" smtClean="0">
              <a:solidFill>
                <a:srgbClr val="0070C0"/>
              </a:solidFill>
            </a:endParaRPr>
          </a:p>
          <a:p>
            <a:endParaRPr lang="en-US" sz="2400" dirty="0" smtClean="0">
              <a:solidFill>
                <a:srgbClr val="0070C0"/>
              </a:solidFill>
            </a:endParaRPr>
          </a:p>
          <a:p>
            <a:endParaRPr lang="en-US" sz="2400" dirty="0" smtClean="0">
              <a:solidFill>
                <a:srgbClr val="0070C0"/>
              </a:solidFill>
            </a:endParaRPr>
          </a:p>
          <a:p>
            <a:endParaRPr lang="en-US" sz="2400" dirty="0" smtClean="0">
              <a:solidFill>
                <a:srgbClr val="0070C0"/>
              </a:solidFill>
            </a:endParaRPr>
          </a:p>
          <a:p>
            <a:endParaRPr lang="en-US" sz="2400" dirty="0" smtClean="0">
              <a:solidFill>
                <a:srgbClr val="0070C0"/>
              </a:solidFill>
            </a:endParaRPr>
          </a:p>
          <a:p>
            <a:pPr algn="ctr"/>
            <a:r>
              <a:rPr lang="en-US" sz="2800" dirty="0" smtClean="0">
                <a:solidFill>
                  <a:srgbClr val="0070C0"/>
                </a:solidFill>
              </a:rPr>
              <a:t>Prakash Loungani </a:t>
            </a:r>
          </a:p>
          <a:p>
            <a:pPr algn="ctr"/>
            <a:r>
              <a:rPr lang="en-US" dirty="0" smtClean="0">
                <a:solidFill>
                  <a:srgbClr val="0070C0"/>
                </a:solidFill>
              </a:rPr>
              <a:t>Advisor, Research Department, IMF</a:t>
            </a:r>
          </a:p>
          <a:p>
            <a:pPr algn="ctr"/>
            <a:r>
              <a:rPr lang="en-US" dirty="0" smtClean="0">
                <a:solidFill>
                  <a:srgbClr val="0070C0"/>
                </a:solidFill>
              </a:rPr>
              <a:t>Co-Chair,  Jobs &amp; Growth Working Group, IMF </a:t>
            </a:r>
          </a:p>
          <a:p>
            <a:pPr algn="ctr"/>
            <a:r>
              <a:rPr lang="en-US" dirty="0" smtClean="0">
                <a:solidFill>
                  <a:srgbClr val="0070C0"/>
                </a:solidFill>
              </a:rPr>
              <a:t> April 17, 2013</a:t>
            </a:r>
            <a:r>
              <a:rPr lang="en-US" dirty="0" smtClean="0">
                <a:solidFill>
                  <a:srgbClr val="7030A0"/>
                </a:solidFill>
              </a:rPr>
              <a:t> </a:t>
            </a:r>
            <a:br>
              <a:rPr lang="en-US" dirty="0" smtClean="0">
                <a:solidFill>
                  <a:srgbClr val="7030A0"/>
                </a:solidFill>
              </a:rPr>
            </a:br>
            <a:endParaRPr lang="en-US" dirty="0">
              <a:solidFill>
                <a:srgbClr val="7030A0"/>
              </a:solidFill>
            </a:endParaRPr>
          </a:p>
        </p:txBody>
      </p:sp>
      <p:sp>
        <p:nvSpPr>
          <p:cNvPr id="12" name="Subtitle 4"/>
          <p:cNvSpPr txBox="1">
            <a:spLocks/>
          </p:cNvSpPr>
          <p:nvPr/>
        </p:nvSpPr>
        <p:spPr>
          <a:xfrm>
            <a:off x="0" y="4981577"/>
            <a:ext cx="9144000" cy="1552575"/>
          </a:xfrm>
          <a:prstGeom prst="rect">
            <a:avLst/>
          </a:prstGeom>
          <a:solidFill>
            <a:srgbClr val="F9D1D3">
              <a:alpha val="47843"/>
            </a:srgbClr>
          </a:solidFill>
          <a:effectLst>
            <a:softEdge rad="31750"/>
          </a:effectLst>
        </p:spPr>
        <p:txBody>
          <a:bodyPr vert="horz" lIns="91436" tIns="45718" rIns="91436" bIns="45718" rtlCol="0" anchor="ctr" anchorCtr="1">
            <a:normAutofit fontScale="92500"/>
          </a:bodyPr>
          <a:lstStyle/>
          <a:p>
            <a:pPr marL="57148">
              <a:spcBef>
                <a:spcPct val="20000"/>
              </a:spcBef>
              <a:defRPr/>
            </a:pPr>
            <a:r>
              <a:rPr lang="en-US" sz="2300" b="1" cap="small" dirty="0" smtClean="0">
                <a:solidFill>
                  <a:srgbClr val="0070C0"/>
                </a:solidFill>
              </a:rPr>
              <a:t>Views expressed are those of the presenter and should not be ascribed to the IMF .</a:t>
            </a:r>
          </a:p>
          <a:p>
            <a:pPr marL="57148">
              <a:spcBef>
                <a:spcPct val="20000"/>
              </a:spcBef>
              <a:defRPr/>
            </a:pPr>
            <a:endParaRPr lang="en-US" sz="1200" dirty="0" smtClean="0">
              <a:solidFill>
                <a:srgbClr val="0070C0"/>
              </a:solidFill>
            </a:endParaRPr>
          </a:p>
          <a:p>
            <a:pPr marL="57148">
              <a:spcBef>
                <a:spcPct val="20000"/>
              </a:spcBef>
              <a:defRPr/>
            </a:pPr>
            <a:r>
              <a:rPr lang="en-US" sz="1900" dirty="0" smtClean="0">
                <a:solidFill>
                  <a:srgbClr val="0070C0"/>
                </a:solidFill>
              </a:rPr>
              <a:t>I thank Ezgi Ozturk for excellent research assistance. </a:t>
            </a:r>
          </a:p>
          <a:p>
            <a:pPr marL="57148">
              <a:spcBef>
                <a:spcPct val="20000"/>
              </a:spcBef>
              <a:defRPr/>
            </a:pPr>
            <a:r>
              <a:rPr lang="en-US" sz="1900" dirty="0" smtClean="0">
                <a:solidFill>
                  <a:schemeClr val="tx2"/>
                </a:solidFill>
              </a:rPr>
              <a:t/>
            </a:r>
            <a:br>
              <a:rPr lang="en-US" sz="1900" dirty="0" smtClean="0">
                <a:solidFill>
                  <a:schemeClr val="tx2"/>
                </a:solidFill>
              </a:rPr>
            </a:br>
            <a:endParaRPr lang="en-US" sz="1900" dirty="0" smtClean="0">
              <a:solidFill>
                <a:schemeClr val="tx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8915400" cy="1143000"/>
          </a:xfrm>
        </p:spPr>
        <p:txBody>
          <a:bodyPr>
            <a:normAutofit fontScale="90000"/>
          </a:bodyPr>
          <a:lstStyle/>
          <a:p>
            <a:r>
              <a:rPr lang="en-US" dirty="0" smtClean="0"/>
              <a:t>A Debate since the 1970s …</a:t>
            </a:r>
            <a:br>
              <a:rPr lang="en-US" dirty="0" smtClean="0"/>
            </a:br>
            <a:endParaRPr lang="en-US" sz="3100" dirty="0"/>
          </a:p>
        </p:txBody>
      </p:sp>
      <p:sp>
        <p:nvSpPr>
          <p:cNvPr id="5" name="Content Placeholder 4"/>
          <p:cNvSpPr>
            <a:spLocks noGrp="1"/>
          </p:cNvSpPr>
          <p:nvPr>
            <p:ph sz="half" idx="1"/>
          </p:nvPr>
        </p:nvSpPr>
        <p:spPr/>
        <p:style>
          <a:lnRef idx="2">
            <a:schemeClr val="accent1"/>
          </a:lnRef>
          <a:fillRef idx="1">
            <a:schemeClr val="lt1"/>
          </a:fillRef>
          <a:effectRef idx="0">
            <a:schemeClr val="accent1"/>
          </a:effectRef>
          <a:fontRef idx="minor">
            <a:schemeClr val="dk1"/>
          </a:fontRef>
        </p:style>
        <p:txBody>
          <a:bodyPr>
            <a:normAutofit fontScale="70000" lnSpcReduction="20000"/>
          </a:bodyPr>
          <a:lstStyle/>
          <a:p>
            <a:endParaRPr lang="en-US" b="1" dirty="0" smtClean="0"/>
          </a:p>
          <a:p>
            <a:r>
              <a:rPr lang="en-US" sz="3400" i="1" dirty="0" smtClean="0">
                <a:solidFill>
                  <a:srgbClr val="0070C0"/>
                </a:solidFill>
              </a:rPr>
              <a:t>“There is sometimes </a:t>
            </a:r>
            <a:r>
              <a:rPr lang="en-US" sz="3400" b="1" i="1" dirty="0" smtClean="0">
                <a:solidFill>
                  <a:srgbClr val="0070C0"/>
                </a:solidFill>
              </a:rPr>
              <a:t>the naïve belief that unemployment must be due to a defect in the labor market</a:t>
            </a:r>
            <a:r>
              <a:rPr lang="en-US" sz="3400" i="1" dirty="0" smtClean="0">
                <a:solidFill>
                  <a:srgbClr val="0070C0"/>
                </a:solidFill>
              </a:rPr>
              <a:t>, as if the hole in a flat tire must always be at the bottom, because that is where the tire is flat” (Solow, 2000). </a:t>
            </a:r>
          </a:p>
          <a:p>
            <a:endParaRPr lang="en-US" sz="3400" b="1" i="1" dirty="0" smtClean="0">
              <a:solidFill>
                <a:srgbClr val="0070C0"/>
              </a:solidFill>
            </a:endParaRPr>
          </a:p>
          <a:p>
            <a:r>
              <a:rPr lang="en-US" sz="3400" i="1" dirty="0" smtClean="0">
                <a:solidFill>
                  <a:srgbClr val="0070C0"/>
                </a:solidFill>
              </a:rPr>
              <a:t>"It takes a heap of Harberger triangles to fill an Okun's gap.” (Tobin, 1977)</a:t>
            </a:r>
          </a:p>
          <a:p>
            <a:pPr>
              <a:buNone/>
            </a:pPr>
            <a:endParaRPr lang="en-US" b="1" i="1" dirty="0">
              <a:solidFill>
                <a:srgbClr val="0070C0"/>
              </a:solidFill>
            </a:endParaRPr>
          </a:p>
        </p:txBody>
      </p:sp>
      <p:sp>
        <p:nvSpPr>
          <p:cNvPr id="6" name="Content Placeholder 5"/>
          <p:cNvSpPr>
            <a:spLocks noGrp="1"/>
          </p:cNvSpPr>
          <p:nvPr>
            <p:ph sz="half" idx="2"/>
          </p:nvPr>
        </p:nvSpPr>
        <p:spPr>
          <a:xfrm>
            <a:off x="4648200" y="1600202"/>
            <a:ext cx="4191000" cy="4525963"/>
          </a:xfrm>
        </p:spPr>
        <p:style>
          <a:lnRef idx="2">
            <a:schemeClr val="accent1"/>
          </a:lnRef>
          <a:fillRef idx="1">
            <a:schemeClr val="lt1"/>
          </a:fillRef>
          <a:effectRef idx="0">
            <a:schemeClr val="accent1"/>
          </a:effectRef>
          <a:fontRef idx="minor">
            <a:schemeClr val="dk1"/>
          </a:fontRef>
        </p:style>
        <p:txBody>
          <a:bodyPr>
            <a:normAutofit fontScale="70000" lnSpcReduction="20000"/>
          </a:bodyPr>
          <a:lstStyle/>
          <a:p>
            <a:pPr>
              <a:buNone/>
            </a:pPr>
            <a:r>
              <a:rPr lang="en-US" dirty="0" smtClean="0"/>
              <a:t>	</a:t>
            </a:r>
            <a:r>
              <a:rPr lang="en-US" sz="3400" i="1" dirty="0" smtClean="0">
                <a:solidFill>
                  <a:srgbClr val="FF0000"/>
                </a:solidFill>
              </a:rPr>
              <a:t>“We </a:t>
            </a:r>
            <a:r>
              <a:rPr lang="en-US" sz="3400" b="1" i="1" dirty="0" smtClean="0">
                <a:solidFill>
                  <a:srgbClr val="FF0000"/>
                </a:solidFill>
              </a:rPr>
              <a:t>impute the higher [European] unemployment to welfare states' diminished ability to cope with more turbulent economic times</a:t>
            </a:r>
            <a:r>
              <a:rPr lang="en-US" sz="3400" i="1" dirty="0" smtClean="0">
                <a:solidFill>
                  <a:srgbClr val="FF0000"/>
                </a:solidFill>
              </a:rPr>
              <a:t>, such as the ongoing restructuring from manufacturing to the service industry, adoption of new information technologies, and a rapidly changing international economy. “</a:t>
            </a:r>
          </a:p>
          <a:p>
            <a:pPr>
              <a:buNone/>
            </a:pPr>
            <a:r>
              <a:rPr lang="en-US" sz="3400" dirty="0" smtClean="0"/>
              <a:t>	</a:t>
            </a:r>
            <a:r>
              <a:rPr lang="en-US" sz="3400" dirty="0" smtClean="0">
                <a:solidFill>
                  <a:srgbClr val="FF0000"/>
                </a:solidFill>
              </a:rPr>
              <a:t>(Ljungqvist and Sargent, 1998)</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371600"/>
            <a:ext cx="8610600" cy="5257800"/>
          </a:xfrm>
        </p:spPr>
        <p:txBody>
          <a:bodyPr>
            <a:normAutofit/>
          </a:bodyPr>
          <a:lstStyle/>
          <a:p>
            <a:r>
              <a:rPr lang="en-US" sz="2300" dirty="0" smtClean="0">
                <a:latin typeface="Lucida Grande"/>
              </a:rPr>
              <a:t>Initial increase cyclical rather than structural</a:t>
            </a:r>
          </a:p>
          <a:p>
            <a:endParaRPr lang="en-US" sz="2300" dirty="0">
              <a:latin typeface="Lucida Grande"/>
            </a:endParaRPr>
          </a:p>
          <a:p>
            <a:r>
              <a:rPr lang="en-US" sz="2300" dirty="0" smtClean="0">
                <a:latin typeface="Lucida Grande"/>
              </a:rPr>
              <a:t>Greater uncertainty about relative proportions now, but remains largely cyclical in our view</a:t>
            </a:r>
          </a:p>
          <a:p>
            <a:pPr lvl="2"/>
            <a:r>
              <a:rPr lang="en-US" sz="2300" dirty="0" smtClean="0">
                <a:latin typeface="Lucida Grande"/>
              </a:rPr>
              <a:t>Beveridge curve quite stable; moreover shifts may not be sign of increase in natural rate (Diamond 2013)</a:t>
            </a:r>
          </a:p>
          <a:p>
            <a:pPr lvl="2"/>
            <a:r>
              <a:rPr lang="en-US" sz="2300" dirty="0" smtClean="0">
                <a:latin typeface="Lucida Grande"/>
              </a:rPr>
              <a:t>Other measures of mismatch back to normal</a:t>
            </a:r>
          </a:p>
          <a:p>
            <a:pPr lvl="2"/>
            <a:r>
              <a:rPr lang="en-US" sz="2300" dirty="0" smtClean="0">
                <a:latin typeface="Lucida Grande"/>
              </a:rPr>
              <a:t>Lack of deflation not a sign of small unemployment gap</a:t>
            </a:r>
          </a:p>
          <a:p>
            <a:pPr lvl="2"/>
            <a:endParaRPr lang="en-US" sz="2300" dirty="0" smtClean="0">
              <a:latin typeface="Lucida Grande"/>
            </a:endParaRPr>
          </a:p>
          <a:p>
            <a:r>
              <a:rPr lang="en-US" sz="2400" dirty="0" smtClean="0">
                <a:latin typeface="Lucida Grande"/>
              </a:rPr>
              <a:t>Stability of Okun’s Law (even during the Great Recession) suggests jobs will return if the growth returns.</a:t>
            </a:r>
          </a:p>
          <a:p>
            <a:pPr lvl="2"/>
            <a:r>
              <a:rPr lang="en-US" sz="2000" dirty="0" smtClean="0">
                <a:latin typeface="Lucida Grande"/>
              </a:rPr>
              <a:t>Hence focus of IMF policy recommendations remains on getting growth back </a:t>
            </a:r>
          </a:p>
          <a:p>
            <a:pPr lvl="2">
              <a:buNone/>
            </a:pPr>
            <a:endParaRPr lang="en-US" sz="2000" i="1" dirty="0" smtClean="0">
              <a:solidFill>
                <a:srgbClr val="0070C0"/>
              </a:solidFill>
              <a:latin typeface="Lucida Grande"/>
            </a:endParaRPr>
          </a:p>
          <a:p>
            <a:pPr lvl="2"/>
            <a:endParaRPr lang="en-US" sz="2000" dirty="0" smtClean="0">
              <a:latin typeface="Lucida Grande"/>
            </a:endParaRPr>
          </a:p>
          <a:p>
            <a:endParaRPr lang="en-US" sz="2300" dirty="0" smtClean="0">
              <a:latin typeface="Lucida Grande"/>
            </a:endParaRPr>
          </a:p>
          <a:p>
            <a:pPr>
              <a:buNone/>
            </a:pPr>
            <a:endParaRPr lang="en-US" sz="2300" dirty="0">
              <a:latin typeface="Lucida Grande"/>
            </a:endParaRPr>
          </a:p>
        </p:txBody>
      </p:sp>
      <p:sp>
        <p:nvSpPr>
          <p:cNvPr id="5" name="Title 1"/>
          <p:cNvSpPr txBox="1">
            <a:spLocks/>
          </p:cNvSpPr>
          <p:nvPr/>
        </p:nvSpPr>
        <p:spPr>
          <a:xfrm>
            <a:off x="0" y="228599"/>
            <a:ext cx="9144000" cy="731921"/>
          </a:xfrm>
          <a:prstGeom prst="rect">
            <a:avLst/>
          </a:prstGeom>
        </p:spPr>
        <p:txBody>
          <a:bodyPr vert="horz" lIns="98468" tIns="49234" rIns="98468" bIns="49234" rtlCol="0" anchor="ctr">
            <a:normAutofit/>
          </a:bodyPr>
          <a:lstStyle/>
          <a:p>
            <a:pPr algn="ctr" defTabSz="984672">
              <a:defRPr/>
            </a:pPr>
            <a:r>
              <a:rPr lang="en-US" sz="2600" b="1" dirty="0" smtClean="0">
                <a:solidFill>
                  <a:prstClr val="black"/>
                </a:solidFill>
                <a:effectLst>
                  <a:outerShdw blurRad="38100" dist="38100" dir="2700000" algn="tl">
                    <a:srgbClr val="000000">
                      <a:alpha val="43137"/>
                    </a:srgbClr>
                  </a:outerShdw>
                </a:effectLst>
                <a:latin typeface="Lucida Grande"/>
              </a:rPr>
              <a:t>Unemployment during the Great Recession</a:t>
            </a:r>
            <a:endParaRPr lang="en-US" sz="2600" b="1" dirty="0">
              <a:solidFill>
                <a:prstClr val="black"/>
              </a:solidFill>
              <a:effectLst>
                <a:outerShdw blurRad="38100" dist="38100" dir="2700000" algn="tl">
                  <a:srgbClr val="000000">
                    <a:alpha val="43137"/>
                  </a:srgbClr>
                </a:outerShdw>
              </a:effectLst>
              <a:latin typeface="Lucida Grande"/>
            </a:endParaRPr>
          </a:p>
        </p:txBody>
      </p:sp>
      <p:sp>
        <p:nvSpPr>
          <p:cNvPr id="6" name="Slide Number Placeholder 3"/>
          <p:cNvSpPr txBox="1">
            <a:spLocks/>
          </p:cNvSpPr>
          <p:nvPr/>
        </p:nvSpPr>
        <p:spPr>
          <a:xfrm>
            <a:off x="8872482" y="6568361"/>
            <a:ext cx="242540" cy="256478"/>
          </a:xfrm>
          <a:prstGeom prst="rect">
            <a:avLst/>
          </a:prstGeom>
        </p:spPr>
        <p:txBody>
          <a:bodyPr lIns="38402" tIns="19202" rIns="38402" bIns="19202"/>
          <a:lstStyle/>
          <a:p>
            <a:pPr defTabSz="384024">
              <a:defRPr/>
            </a:pPr>
            <a:fld id="{70C7B324-C4C8-442C-B3D5-3A72A4ED6FBB}" type="slidenum">
              <a:rPr lang="en-US" sz="1200" smtClean="0">
                <a:latin typeface="Lucida Grande"/>
              </a:rPr>
              <a:pPr defTabSz="384024">
                <a:defRPr/>
              </a:pPr>
              <a:t>11</a:t>
            </a:fld>
            <a:endParaRPr lang="en-US" sz="1200" dirty="0">
              <a:latin typeface="Lucida Grande"/>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b="1" dirty="0" smtClean="0">
                <a:latin typeface="Lucida Grande"/>
              </a:rPr>
              <a:t>Stability in Beveridge Curve in Most Countries </a:t>
            </a:r>
            <a:r>
              <a:rPr lang="en-US" sz="2800" b="1" dirty="0" smtClean="0">
                <a:latin typeface="Lucida Grande"/>
              </a:rPr>
              <a:t/>
            </a:r>
            <a:br>
              <a:rPr lang="en-US" sz="2800" b="1" dirty="0" smtClean="0">
                <a:latin typeface="Lucida Grande"/>
              </a:rPr>
            </a:br>
            <a:r>
              <a:rPr lang="en-US" sz="1800" b="1" dirty="0" smtClean="0">
                <a:latin typeface="Lucida Grande"/>
              </a:rPr>
              <a:t>(relative to past changes)</a:t>
            </a:r>
            <a:endParaRPr lang="en-US" sz="1800" b="1" dirty="0">
              <a:latin typeface="Lucida Grande"/>
            </a:endParaRPr>
          </a:p>
        </p:txBody>
      </p:sp>
      <p:pic>
        <p:nvPicPr>
          <p:cNvPr id="285698" name="Picture 2"/>
          <p:cNvPicPr>
            <a:picLocks noGrp="1" noChangeAspect="1" noChangeArrowheads="1"/>
          </p:cNvPicPr>
          <p:nvPr>
            <p:ph sz="half" idx="2"/>
          </p:nvPr>
        </p:nvPicPr>
        <p:blipFill>
          <a:blip r:embed="rId2" cstate="print"/>
          <a:stretch>
            <a:fillRect/>
          </a:stretch>
        </p:blipFill>
        <p:spPr bwMode="auto">
          <a:xfrm>
            <a:off x="948632" y="1792706"/>
            <a:ext cx="6947093" cy="3765132"/>
          </a:xfrm>
          <a:prstGeom prst="rect">
            <a:avLst/>
          </a:prstGeom>
          <a:noFill/>
          <a:ln w="9525">
            <a:noFill/>
            <a:miter lim="800000"/>
            <a:headEnd/>
            <a:tailEnd/>
          </a:ln>
        </p:spPr>
      </p:pic>
      <p:sp>
        <p:nvSpPr>
          <p:cNvPr id="9" name="Content Placeholder 8"/>
          <p:cNvSpPr>
            <a:spLocks noGrp="1"/>
          </p:cNvSpPr>
          <p:nvPr>
            <p:ph sz="quarter" idx="4"/>
          </p:nvPr>
        </p:nvSpPr>
        <p:spPr>
          <a:xfrm>
            <a:off x="1218198" y="5715001"/>
            <a:ext cx="6930189" cy="661737"/>
          </a:xfrm>
        </p:spPr>
        <p:txBody>
          <a:bodyPr>
            <a:normAutofit fontScale="70000" lnSpcReduction="20000"/>
          </a:bodyPr>
          <a:lstStyle/>
          <a:p>
            <a:pPr>
              <a:buNone/>
            </a:pPr>
            <a:r>
              <a:rPr lang="en-US" dirty="0" smtClean="0"/>
              <a:t>Graph shows average percent point deviation in the unemployment rate. </a:t>
            </a:r>
          </a:p>
          <a:p>
            <a:pPr>
              <a:buNone/>
            </a:pPr>
            <a:r>
              <a:rPr lang="en-US" dirty="0" smtClean="0"/>
              <a:t>Source: Hobijn and Sahin (2012)</a:t>
            </a:r>
            <a:endParaRPr lang="en-US" dirty="0"/>
          </a:p>
        </p:txBody>
      </p:sp>
      <p:sp>
        <p:nvSpPr>
          <p:cNvPr id="4" name="Slide Number Placeholder 3"/>
          <p:cNvSpPr>
            <a:spLocks noGrp="1"/>
          </p:cNvSpPr>
          <p:nvPr>
            <p:ph type="sldNum" sz="quarter" idx="12"/>
          </p:nvPr>
        </p:nvSpPr>
        <p:spPr/>
        <p:txBody>
          <a:bodyPr/>
          <a:lstStyle/>
          <a:p>
            <a:fld id="{1CA5A817-0A1A-4ABD-915F-456825E182D7}" type="slidenum">
              <a:rPr lang="en-US" smtClean="0">
                <a:solidFill>
                  <a:prstClr val="black">
                    <a:tint val="75000"/>
                  </a:prstClr>
                </a:solidFill>
              </a:rPr>
              <a:pPr/>
              <a:t>12</a:t>
            </a:fld>
            <a:endParaRPr lang="en-US" dirty="0">
              <a:solidFill>
                <a:prstClr val="black">
                  <a:tint val="75000"/>
                </a:prst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00FF"/>
                </a:solidFill>
              </a:rPr>
              <a:t>Correlation between Change in Unemployment and Change in GDP</a:t>
            </a:r>
            <a:r>
              <a:rPr lang="en-US" dirty="0" smtClean="0">
                <a:solidFill>
                  <a:srgbClr val="FF0000"/>
                </a:solidFill>
              </a:rPr>
              <a:t/>
            </a:r>
            <a:br>
              <a:rPr lang="en-US" dirty="0" smtClean="0">
                <a:solidFill>
                  <a:srgbClr val="FF0000"/>
                </a:solidFill>
              </a:rPr>
            </a:br>
            <a:r>
              <a:rPr lang="en-US" sz="3600" i="1" dirty="0" smtClean="0"/>
              <a:t>(2012, in percent)</a:t>
            </a:r>
            <a:endParaRPr lang="en-US" sz="3600" i="1" dirty="0"/>
          </a:p>
        </p:txBody>
      </p:sp>
      <p:graphicFrame>
        <p:nvGraphicFramePr>
          <p:cNvPr id="4" name="Chart 3"/>
          <p:cNvGraphicFramePr/>
          <p:nvPr/>
        </p:nvGraphicFramePr>
        <p:xfrm>
          <a:off x="228600" y="1676400"/>
          <a:ext cx="8763000" cy="4876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00FF"/>
                </a:solidFill>
              </a:rPr>
              <a:t>Correlation between Change in Unemployment and Change in GDP</a:t>
            </a:r>
            <a:r>
              <a:rPr lang="en-US" dirty="0" smtClean="0">
                <a:solidFill>
                  <a:srgbClr val="FF0000"/>
                </a:solidFill>
              </a:rPr>
              <a:t/>
            </a:r>
            <a:br>
              <a:rPr lang="en-US" dirty="0" smtClean="0">
                <a:solidFill>
                  <a:srgbClr val="FF0000"/>
                </a:solidFill>
              </a:rPr>
            </a:br>
            <a:r>
              <a:rPr lang="en-US" sz="3600" i="1" dirty="0" smtClean="0"/>
              <a:t>(2012, in percent)</a:t>
            </a:r>
            <a:endParaRPr lang="en-US" sz="3600" i="1" dirty="0"/>
          </a:p>
        </p:txBody>
      </p:sp>
      <p:graphicFrame>
        <p:nvGraphicFramePr>
          <p:cNvPr id="4" name="Chart 3"/>
          <p:cNvGraphicFramePr/>
          <p:nvPr/>
        </p:nvGraphicFramePr>
        <p:xfrm>
          <a:off x="152400" y="1828800"/>
          <a:ext cx="8839200" cy="4724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3.  IMF Advice	</a:t>
            </a:r>
            <a:endParaRPr lang="en-US" dirty="0"/>
          </a:p>
        </p:txBody>
      </p:sp>
      <p:sp>
        <p:nvSpPr>
          <p:cNvPr id="5" name="Subtitle 4"/>
          <p:cNvSpPr>
            <a:spLocks noGrp="1"/>
          </p:cNvSpPr>
          <p:nvPr>
            <p:ph type="subTitle" idx="1"/>
          </p:nvPr>
        </p:nvSpPr>
        <p:spPr/>
        <p:txBody>
          <a:bodyPr/>
          <a:lstStyle/>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838200"/>
          </a:xfrm>
        </p:spPr>
        <p:txBody>
          <a:bodyPr>
            <a:normAutofit/>
          </a:bodyPr>
          <a:lstStyle/>
          <a:p>
            <a:r>
              <a:rPr lang="en-US" sz="2600" b="1" dirty="0" smtClean="0">
                <a:effectLst>
                  <a:outerShdw blurRad="38100" dist="38100" dir="2700000" algn="tl">
                    <a:srgbClr val="000000">
                      <a:alpha val="43137"/>
                    </a:srgbClr>
                  </a:outerShdw>
                </a:effectLst>
                <a:latin typeface="Lucida Grande"/>
              </a:rPr>
              <a:t>Framework</a:t>
            </a:r>
            <a:endParaRPr lang="en-US" sz="2600" b="1" dirty="0">
              <a:effectLst>
                <a:outerShdw blurRad="38100" dist="38100" dir="2700000" algn="tl">
                  <a:srgbClr val="000000">
                    <a:alpha val="43137"/>
                  </a:srgbClr>
                </a:outerShdw>
              </a:effectLst>
              <a:latin typeface="Lucida Grande"/>
            </a:endParaRPr>
          </a:p>
        </p:txBody>
      </p:sp>
      <p:sp>
        <p:nvSpPr>
          <p:cNvPr id="3" name="Content Placeholder 2"/>
          <p:cNvSpPr>
            <a:spLocks noGrp="1"/>
          </p:cNvSpPr>
          <p:nvPr>
            <p:ph idx="1"/>
          </p:nvPr>
        </p:nvSpPr>
        <p:spPr/>
        <p:txBody>
          <a:bodyPr>
            <a:normAutofit/>
          </a:bodyPr>
          <a:lstStyle/>
          <a:p>
            <a:pPr>
              <a:buNone/>
            </a:pPr>
            <a:r>
              <a:rPr lang="en-US" sz="2300" dirty="0" smtClean="0">
                <a:latin typeface="Lucida Grande"/>
              </a:rPr>
              <a:t>Large increase in unemployment in advanced economies during the crisis</a:t>
            </a:r>
          </a:p>
          <a:p>
            <a:pPr lvl="1"/>
            <a:r>
              <a:rPr lang="en-US" sz="2300" dirty="0" smtClean="0">
                <a:latin typeface="Lucida Grande"/>
              </a:rPr>
              <a:t>Cyclical or structural unemployment?</a:t>
            </a:r>
          </a:p>
          <a:p>
            <a:pPr lvl="1"/>
            <a:r>
              <a:rPr lang="en-US" sz="2300" dirty="0" smtClean="0">
                <a:latin typeface="Lucida Grande"/>
              </a:rPr>
              <a:t>How to achieve the relative price adjustment in periphery Euro countries?</a:t>
            </a:r>
          </a:p>
          <a:p>
            <a:pPr lvl="1"/>
            <a:r>
              <a:rPr lang="en-US" sz="2300" dirty="0" smtClean="0">
                <a:latin typeface="Lucida Grande"/>
              </a:rPr>
              <a:t>Can labor market reforms reduce the natural unemployment rate and raise potential growth?</a:t>
            </a:r>
          </a:p>
          <a:p>
            <a:endParaRPr lang="en-US" sz="2300" dirty="0" smtClean="0">
              <a:latin typeface="Lucida Grande"/>
            </a:endParaRPr>
          </a:p>
          <a:p>
            <a:pPr>
              <a:buNone/>
            </a:pPr>
            <a:r>
              <a:rPr lang="en-US" sz="2300" dirty="0" smtClean="0">
                <a:latin typeface="Lucida Grande"/>
              </a:rPr>
              <a:t>Recent Staff Discussion Note (Blanchard, Jaumotte, Loungani) looks at IMF advice in this light</a:t>
            </a:r>
          </a:p>
        </p:txBody>
      </p:sp>
      <p:sp>
        <p:nvSpPr>
          <p:cNvPr id="4" name="Slide Number Placeholder 3"/>
          <p:cNvSpPr txBox="1">
            <a:spLocks/>
          </p:cNvSpPr>
          <p:nvPr/>
        </p:nvSpPr>
        <p:spPr>
          <a:xfrm>
            <a:off x="8872482" y="6568361"/>
            <a:ext cx="242540" cy="256478"/>
          </a:xfrm>
          <a:prstGeom prst="rect">
            <a:avLst/>
          </a:prstGeom>
        </p:spPr>
        <p:txBody>
          <a:bodyPr lIns="38403" tIns="19202" rIns="38403" bIns="19202"/>
          <a:lstStyle/>
          <a:p>
            <a:pPr defTabSz="384032">
              <a:defRPr/>
            </a:pPr>
            <a:fld id="{70C7B324-C4C8-442C-B3D5-3A72A4ED6FBB}" type="slidenum">
              <a:rPr lang="en-US" sz="1200" smtClean="0">
                <a:latin typeface="Lucida Grande"/>
              </a:rPr>
              <a:pPr defTabSz="384032">
                <a:defRPr/>
              </a:pPr>
              <a:t>16</a:t>
            </a:fld>
            <a:endParaRPr lang="en-US" sz="1200" dirty="0">
              <a:latin typeface="Lucida Grande"/>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None/>
            </a:pPr>
            <a:r>
              <a:rPr lang="en-US" sz="2300" dirty="0" smtClean="0">
                <a:latin typeface="Lucida Grande"/>
              </a:rPr>
              <a:t>Diagnosis that unemployment problem is largely cyclical has framed IMF advice on labor markets</a:t>
            </a:r>
          </a:p>
          <a:p>
            <a:pPr>
              <a:buNone/>
            </a:pPr>
            <a:endParaRPr lang="en-US" sz="2300" dirty="0" smtClean="0">
              <a:latin typeface="Lucida Grande"/>
            </a:endParaRPr>
          </a:p>
          <a:p>
            <a:r>
              <a:rPr lang="en-US" sz="2300" dirty="0" smtClean="0">
                <a:latin typeface="Lucida Grande"/>
              </a:rPr>
              <a:t>Fiscal stimulus and monetary easing early in the crisis</a:t>
            </a:r>
          </a:p>
          <a:p>
            <a:endParaRPr lang="en-US" sz="2300" dirty="0">
              <a:latin typeface="Lucida Grande"/>
            </a:endParaRPr>
          </a:p>
          <a:p>
            <a:r>
              <a:rPr lang="en-US" sz="2300" dirty="0" smtClean="0">
                <a:latin typeface="Lucida Grande"/>
              </a:rPr>
              <a:t>Now, fiscal consolidation</a:t>
            </a:r>
          </a:p>
          <a:p>
            <a:pPr lvl="1"/>
            <a:r>
              <a:rPr lang="en-US" sz="1800" dirty="0" smtClean="0">
                <a:latin typeface="Lucida Grande"/>
              </a:rPr>
              <a:t>should be gradual, with credible medium-term plans</a:t>
            </a:r>
          </a:p>
          <a:p>
            <a:endParaRPr lang="en-US" sz="2300" dirty="0">
              <a:latin typeface="Lucida Grande"/>
            </a:endParaRPr>
          </a:p>
          <a:p>
            <a:r>
              <a:rPr lang="en-US" sz="2300" dirty="0" smtClean="0">
                <a:latin typeface="Lucida Grande"/>
              </a:rPr>
              <a:t>Effects of fiscal consolidation on growth should be offset by other measures to the extent possible</a:t>
            </a:r>
          </a:p>
          <a:p>
            <a:pPr lvl="1"/>
            <a:r>
              <a:rPr lang="en-US" sz="1900" dirty="0" smtClean="0">
                <a:latin typeface="Lucida Grande"/>
              </a:rPr>
              <a:t>Continued ease in monetary policies</a:t>
            </a:r>
          </a:p>
          <a:p>
            <a:pPr lvl="1"/>
            <a:r>
              <a:rPr lang="en-US" sz="1900" dirty="0" smtClean="0">
                <a:latin typeface="Lucida Grande"/>
              </a:rPr>
              <a:t>Financial sector repair &amp; reform</a:t>
            </a:r>
          </a:p>
          <a:p>
            <a:endParaRPr lang="en-US" sz="2300" dirty="0" smtClean="0">
              <a:latin typeface="Lucida Grande"/>
            </a:endParaRPr>
          </a:p>
          <a:p>
            <a:endParaRPr lang="en-US" sz="2300" dirty="0" smtClean="0">
              <a:latin typeface="Lucida Grande"/>
            </a:endParaRPr>
          </a:p>
        </p:txBody>
      </p:sp>
      <p:sp>
        <p:nvSpPr>
          <p:cNvPr id="5" name="Title 1"/>
          <p:cNvSpPr txBox="1">
            <a:spLocks/>
          </p:cNvSpPr>
          <p:nvPr/>
        </p:nvSpPr>
        <p:spPr>
          <a:xfrm>
            <a:off x="0" y="204537"/>
            <a:ext cx="9144000" cy="1022684"/>
          </a:xfrm>
          <a:prstGeom prst="rect">
            <a:avLst/>
          </a:prstGeom>
        </p:spPr>
        <p:txBody>
          <a:bodyPr vert="horz" lIns="98468" tIns="49234" rIns="98468" bIns="49234" rtlCol="0" anchor="ctr">
            <a:normAutofit/>
          </a:bodyPr>
          <a:lstStyle/>
          <a:p>
            <a:pPr algn="ctr" defTabSz="984672">
              <a:defRPr/>
            </a:pPr>
            <a:r>
              <a:rPr lang="en-US" sz="2600" b="1" dirty="0" smtClean="0">
                <a:solidFill>
                  <a:prstClr val="black"/>
                </a:solidFill>
                <a:effectLst>
                  <a:outerShdw blurRad="38100" dist="38100" dir="2700000" algn="tl">
                    <a:srgbClr val="000000">
                      <a:alpha val="43137"/>
                    </a:srgbClr>
                  </a:outerShdw>
                </a:effectLst>
                <a:latin typeface="Lucida Grande"/>
              </a:rPr>
              <a:t>Recommendations:  Monetary &amp; Fiscal Policy</a:t>
            </a:r>
            <a:endParaRPr lang="en-US" sz="2600" b="1" dirty="0">
              <a:solidFill>
                <a:prstClr val="black"/>
              </a:solidFill>
              <a:effectLst>
                <a:outerShdw blurRad="38100" dist="38100" dir="2700000" algn="tl">
                  <a:srgbClr val="000000">
                    <a:alpha val="43137"/>
                  </a:srgbClr>
                </a:outerShdw>
              </a:effectLst>
              <a:latin typeface="Lucida Grande"/>
            </a:endParaRPr>
          </a:p>
        </p:txBody>
      </p:sp>
      <p:sp>
        <p:nvSpPr>
          <p:cNvPr id="6" name="Slide Number Placeholder 3"/>
          <p:cNvSpPr txBox="1">
            <a:spLocks/>
          </p:cNvSpPr>
          <p:nvPr/>
        </p:nvSpPr>
        <p:spPr>
          <a:xfrm>
            <a:off x="8872482" y="6568361"/>
            <a:ext cx="242540" cy="256478"/>
          </a:xfrm>
          <a:prstGeom prst="rect">
            <a:avLst/>
          </a:prstGeom>
        </p:spPr>
        <p:txBody>
          <a:bodyPr lIns="38402" tIns="19202" rIns="38402" bIns="19202"/>
          <a:lstStyle/>
          <a:p>
            <a:pPr defTabSz="384024">
              <a:defRPr/>
            </a:pPr>
            <a:fld id="{70C7B324-C4C8-442C-B3D5-3A72A4ED6FBB}" type="slidenum">
              <a:rPr lang="en-US" sz="1200" smtClean="0">
                <a:latin typeface="Lucida Grande"/>
              </a:rPr>
              <a:pPr defTabSz="384024">
                <a:defRPr/>
              </a:pPr>
              <a:t>17</a:t>
            </a:fld>
            <a:endParaRPr lang="en-US" sz="1200" dirty="0">
              <a:latin typeface="Lucida Grande"/>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8915400" cy="1143000"/>
          </a:xfrm>
        </p:spPr>
        <p:txBody>
          <a:bodyPr>
            <a:normAutofit fontScale="90000"/>
          </a:bodyPr>
          <a:lstStyle/>
          <a:p>
            <a:r>
              <a:rPr lang="en-US" sz="3600" dirty="0" smtClean="0"/>
              <a:t>IMF leadership on fiscal issues widely recognized …</a:t>
            </a:r>
            <a:r>
              <a:rPr lang="en-US" dirty="0" smtClean="0"/>
              <a:t/>
            </a:r>
            <a:br>
              <a:rPr lang="en-US" dirty="0" smtClean="0"/>
            </a:br>
            <a:endParaRPr lang="en-US" sz="3100" dirty="0"/>
          </a:p>
        </p:txBody>
      </p:sp>
      <p:sp>
        <p:nvSpPr>
          <p:cNvPr id="5" name="Content Placeholder 4"/>
          <p:cNvSpPr>
            <a:spLocks noGrp="1"/>
          </p:cNvSpPr>
          <p:nvPr>
            <p:ph sz="half" idx="1"/>
          </p:nvPr>
        </p:nvSpPr>
        <p:spPr/>
        <p:style>
          <a:lnRef idx="2">
            <a:schemeClr val="accent1"/>
          </a:lnRef>
          <a:fillRef idx="1">
            <a:schemeClr val="lt1"/>
          </a:fillRef>
          <a:effectRef idx="0">
            <a:schemeClr val="accent1"/>
          </a:effectRef>
          <a:fontRef idx="minor">
            <a:schemeClr val="dk1"/>
          </a:fontRef>
        </p:style>
        <p:txBody>
          <a:bodyPr>
            <a:normAutofit fontScale="70000" lnSpcReduction="20000"/>
          </a:bodyPr>
          <a:lstStyle/>
          <a:p>
            <a:endParaRPr lang="en-US" b="1" dirty="0" smtClean="0"/>
          </a:p>
          <a:p>
            <a:pPr>
              <a:buNone/>
            </a:pPr>
            <a:r>
              <a:rPr lang="en-US" b="1" dirty="0" smtClean="0"/>
              <a:t>	</a:t>
            </a:r>
            <a:r>
              <a:rPr lang="en-US" b="1" i="1" dirty="0" smtClean="0">
                <a:solidFill>
                  <a:srgbClr val="0070C0"/>
                </a:solidFill>
              </a:rPr>
              <a:t>How the IMF became the friend who wants us to work less and drink more</a:t>
            </a:r>
          </a:p>
          <a:p>
            <a:pPr>
              <a:buNone/>
            </a:pPr>
            <a:r>
              <a:rPr lang="en-US" b="1" i="1" dirty="0" smtClean="0">
                <a:solidFill>
                  <a:srgbClr val="0070C0"/>
                </a:solidFill>
              </a:rPr>
              <a:t>		-- Washington Post </a:t>
            </a:r>
          </a:p>
          <a:p>
            <a:pPr>
              <a:buNone/>
            </a:pPr>
            <a:r>
              <a:rPr lang="en-US" b="1" i="1" dirty="0" smtClean="0">
                <a:solidFill>
                  <a:srgbClr val="0070C0"/>
                </a:solidFill>
              </a:rPr>
              <a:t>		April 16, 2013</a:t>
            </a:r>
          </a:p>
          <a:p>
            <a:pPr>
              <a:buNone/>
            </a:pPr>
            <a:endParaRPr lang="en-US" b="1" i="1" dirty="0" smtClean="0">
              <a:solidFill>
                <a:srgbClr val="0070C0"/>
              </a:solidFill>
            </a:endParaRPr>
          </a:p>
          <a:p>
            <a:pPr>
              <a:buNone/>
            </a:pPr>
            <a:r>
              <a:rPr lang="en-US" dirty="0" smtClean="0">
                <a:solidFill>
                  <a:srgbClr val="0070C0"/>
                </a:solidFill>
              </a:rPr>
              <a:t>	“It is to the credit of the economists at the Fund that their recommendations to policymakers have adapted to this strange world we’re living in rather than sticking with their more normal, doctrinaire advocacy of monetary and fiscal restraint.”</a:t>
            </a:r>
            <a:endParaRPr lang="en-US" b="1" i="1" dirty="0">
              <a:solidFill>
                <a:srgbClr val="0070C0"/>
              </a:solidFill>
            </a:endParaRPr>
          </a:p>
        </p:txBody>
      </p:sp>
      <p:sp>
        <p:nvSpPr>
          <p:cNvPr id="6" name="Content Placeholder 5"/>
          <p:cNvSpPr>
            <a:spLocks noGrp="1"/>
          </p:cNvSpPr>
          <p:nvPr>
            <p:ph sz="half" idx="2"/>
          </p:nvPr>
        </p:nvSpPr>
        <p:spPr>
          <a:xfrm>
            <a:off x="4648200" y="1600202"/>
            <a:ext cx="4191000" cy="4525963"/>
          </a:xfrm>
        </p:spPr>
        <p:style>
          <a:lnRef idx="2">
            <a:schemeClr val="accent1"/>
          </a:lnRef>
          <a:fillRef idx="1">
            <a:schemeClr val="lt1"/>
          </a:fillRef>
          <a:effectRef idx="0">
            <a:schemeClr val="accent1"/>
          </a:effectRef>
          <a:fontRef idx="minor">
            <a:schemeClr val="dk1"/>
          </a:fontRef>
        </p:style>
        <p:txBody>
          <a:bodyPr>
            <a:normAutofit fontScale="70000" lnSpcReduction="20000"/>
          </a:bodyPr>
          <a:lstStyle/>
          <a:p>
            <a:pPr>
              <a:buNone/>
            </a:pPr>
            <a:r>
              <a:rPr lang="en-US" dirty="0" smtClean="0"/>
              <a:t>	</a:t>
            </a:r>
          </a:p>
          <a:p>
            <a:pPr>
              <a:buNone/>
            </a:pPr>
            <a:r>
              <a:rPr lang="en-US" dirty="0" smtClean="0">
                <a:solidFill>
                  <a:srgbClr val="FF0000"/>
                </a:solidFill>
              </a:rPr>
              <a:t>IMF Renews Push Against Austerity</a:t>
            </a:r>
          </a:p>
          <a:p>
            <a:pPr>
              <a:buNone/>
            </a:pPr>
            <a:endParaRPr lang="en-US" dirty="0" smtClean="0">
              <a:solidFill>
                <a:srgbClr val="FF0000"/>
              </a:solidFill>
            </a:endParaRPr>
          </a:p>
          <a:p>
            <a:r>
              <a:rPr lang="en-US" dirty="0" smtClean="0"/>
              <a:t/>
            </a:r>
            <a:br>
              <a:rPr lang="en-US" dirty="0" smtClean="0"/>
            </a:br>
            <a:endParaRPr lang="en-US" sz="3400" dirty="0" smtClean="0">
              <a:solidFill>
                <a:srgbClr val="FF0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8915400" cy="1143000"/>
          </a:xfrm>
        </p:spPr>
        <p:txBody>
          <a:bodyPr>
            <a:normAutofit fontScale="90000"/>
          </a:bodyPr>
          <a:lstStyle/>
          <a:p>
            <a:r>
              <a:rPr lang="en-US" sz="3600" dirty="0" smtClean="0"/>
              <a:t>IMF leadership on fiscal issues widely recognized …</a:t>
            </a:r>
            <a:r>
              <a:rPr lang="en-US" dirty="0" smtClean="0"/>
              <a:t/>
            </a:r>
            <a:br>
              <a:rPr lang="en-US" dirty="0" smtClean="0"/>
            </a:br>
            <a:endParaRPr lang="en-US" sz="3100" dirty="0"/>
          </a:p>
        </p:txBody>
      </p:sp>
      <p:sp>
        <p:nvSpPr>
          <p:cNvPr id="5" name="Content Placeholder 4"/>
          <p:cNvSpPr>
            <a:spLocks noGrp="1"/>
          </p:cNvSpPr>
          <p:nvPr>
            <p:ph sz="half" idx="1"/>
          </p:nvPr>
        </p:nvSpPr>
        <p:spPr/>
        <p:style>
          <a:lnRef idx="2">
            <a:schemeClr val="accent1"/>
          </a:lnRef>
          <a:fillRef idx="1">
            <a:schemeClr val="lt1"/>
          </a:fillRef>
          <a:effectRef idx="0">
            <a:schemeClr val="accent1"/>
          </a:effectRef>
          <a:fontRef idx="minor">
            <a:schemeClr val="dk1"/>
          </a:fontRef>
        </p:style>
        <p:txBody>
          <a:bodyPr>
            <a:normAutofit fontScale="70000" lnSpcReduction="20000"/>
          </a:bodyPr>
          <a:lstStyle/>
          <a:p>
            <a:endParaRPr lang="en-US" b="1" dirty="0" smtClean="0"/>
          </a:p>
          <a:p>
            <a:pPr>
              <a:buNone/>
            </a:pPr>
            <a:r>
              <a:rPr lang="en-US" b="1" dirty="0" smtClean="0"/>
              <a:t>	</a:t>
            </a:r>
            <a:r>
              <a:rPr lang="en-US" b="1" i="1" dirty="0" smtClean="0">
                <a:solidFill>
                  <a:srgbClr val="0070C0"/>
                </a:solidFill>
              </a:rPr>
              <a:t>How the IMF became the friend who wants us to work less and drink more</a:t>
            </a:r>
          </a:p>
          <a:p>
            <a:pPr>
              <a:buNone/>
            </a:pPr>
            <a:r>
              <a:rPr lang="en-US" b="1" i="1" dirty="0" smtClean="0">
                <a:solidFill>
                  <a:srgbClr val="0070C0"/>
                </a:solidFill>
              </a:rPr>
              <a:t>		-- Washington Post </a:t>
            </a:r>
          </a:p>
          <a:p>
            <a:pPr>
              <a:buNone/>
            </a:pPr>
            <a:r>
              <a:rPr lang="en-US" b="1" i="1" dirty="0" smtClean="0">
                <a:solidFill>
                  <a:srgbClr val="0070C0"/>
                </a:solidFill>
              </a:rPr>
              <a:t>		April 16, 2013</a:t>
            </a:r>
          </a:p>
          <a:p>
            <a:pPr>
              <a:buNone/>
            </a:pPr>
            <a:endParaRPr lang="en-US" b="1" i="1" dirty="0" smtClean="0">
              <a:solidFill>
                <a:srgbClr val="0070C0"/>
              </a:solidFill>
            </a:endParaRPr>
          </a:p>
          <a:p>
            <a:pPr>
              <a:buNone/>
            </a:pPr>
            <a:r>
              <a:rPr lang="en-US" dirty="0" smtClean="0">
                <a:solidFill>
                  <a:srgbClr val="0070C0"/>
                </a:solidFill>
              </a:rPr>
              <a:t>	“It is to the credit of the economists at the Fund that their recommendations to policymakers have adapted to this strange world we’re living in rather than sticking with their more normal, doctrinaire advocacy of monetary and fiscal restraint.”</a:t>
            </a:r>
            <a:endParaRPr lang="en-US" b="1" i="1" dirty="0">
              <a:solidFill>
                <a:srgbClr val="0070C0"/>
              </a:solidFill>
            </a:endParaRPr>
          </a:p>
        </p:txBody>
      </p:sp>
      <p:sp>
        <p:nvSpPr>
          <p:cNvPr id="6" name="Content Placeholder 5"/>
          <p:cNvSpPr>
            <a:spLocks noGrp="1"/>
          </p:cNvSpPr>
          <p:nvPr>
            <p:ph sz="half" idx="2"/>
          </p:nvPr>
        </p:nvSpPr>
        <p:spPr>
          <a:xfrm>
            <a:off x="4648200" y="1600202"/>
            <a:ext cx="4191000" cy="4525963"/>
          </a:xfrm>
        </p:spPr>
        <p:style>
          <a:lnRef idx="2">
            <a:schemeClr val="accent1"/>
          </a:lnRef>
          <a:fillRef idx="1">
            <a:schemeClr val="lt1"/>
          </a:fillRef>
          <a:effectRef idx="0">
            <a:schemeClr val="accent1"/>
          </a:effectRef>
          <a:fontRef idx="minor">
            <a:schemeClr val="dk1"/>
          </a:fontRef>
        </p:style>
        <p:txBody>
          <a:bodyPr>
            <a:normAutofit fontScale="70000" lnSpcReduction="20000"/>
          </a:bodyPr>
          <a:lstStyle/>
          <a:p>
            <a:pPr>
              <a:buNone/>
            </a:pPr>
            <a:r>
              <a:rPr lang="en-US" dirty="0" smtClean="0"/>
              <a:t>	</a:t>
            </a:r>
          </a:p>
          <a:p>
            <a:pPr>
              <a:buNone/>
            </a:pPr>
            <a:r>
              <a:rPr lang="en-US" dirty="0" smtClean="0">
                <a:solidFill>
                  <a:srgbClr val="FF0000"/>
                </a:solidFill>
              </a:rPr>
              <a:t>IMF Renews Push Against Austerity</a:t>
            </a:r>
          </a:p>
          <a:p>
            <a:pPr>
              <a:buNone/>
            </a:pPr>
            <a:endParaRPr lang="en-US" dirty="0" smtClean="0">
              <a:solidFill>
                <a:srgbClr val="FF0000"/>
              </a:solidFill>
            </a:endParaRPr>
          </a:p>
          <a:p>
            <a:pPr algn="ctr">
              <a:buNone/>
            </a:pPr>
            <a:r>
              <a:rPr lang="en-US" dirty="0" smtClean="0">
                <a:solidFill>
                  <a:srgbClr val="FF0000"/>
                </a:solidFill>
              </a:rPr>
              <a:t>-- Wall Street Journal</a:t>
            </a:r>
          </a:p>
          <a:p>
            <a:pPr algn="ctr">
              <a:buNone/>
            </a:pPr>
            <a:r>
              <a:rPr lang="en-US" dirty="0" smtClean="0">
                <a:solidFill>
                  <a:srgbClr val="FF0000"/>
                </a:solidFill>
              </a:rPr>
              <a:t>April 17, 2013</a:t>
            </a:r>
            <a:r>
              <a:rPr lang="en-US" dirty="0" smtClean="0"/>
              <a:t/>
            </a:r>
            <a:br>
              <a:rPr lang="en-US" dirty="0" smtClean="0"/>
            </a:br>
            <a:endParaRPr lang="en-US" sz="3400" dirty="0" smtClean="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Outline</a:t>
            </a:r>
            <a:endParaRPr lang="en-US" dirty="0"/>
          </a:p>
        </p:txBody>
      </p:sp>
      <p:sp>
        <p:nvSpPr>
          <p:cNvPr id="5" name="Content Placeholder 4"/>
          <p:cNvSpPr>
            <a:spLocks noGrp="1"/>
          </p:cNvSpPr>
          <p:nvPr>
            <p:ph idx="1"/>
          </p:nvPr>
        </p:nvSpPr>
        <p:spPr/>
        <p:txBody>
          <a:bodyPr/>
          <a:lstStyle/>
          <a:p>
            <a:pPr>
              <a:buNone/>
            </a:pPr>
            <a:r>
              <a:rPr lang="en-US" dirty="0" smtClean="0"/>
              <a:t>1.		Unemployment: outcomes and outlook</a:t>
            </a:r>
          </a:p>
          <a:p>
            <a:endParaRPr lang="en-US" dirty="0" smtClean="0"/>
          </a:p>
          <a:p>
            <a:pPr>
              <a:buNone/>
            </a:pPr>
            <a:endParaRPr lang="en-US" dirty="0" smtClean="0"/>
          </a:p>
          <a:p>
            <a:pPr>
              <a:buNone/>
            </a:pPr>
            <a:r>
              <a:rPr lang="en-US" dirty="0" smtClean="0"/>
              <a:t>2.		Diagnosis: cyclical or structural?</a:t>
            </a:r>
          </a:p>
          <a:p>
            <a:endParaRPr lang="en-US" dirty="0" smtClean="0"/>
          </a:p>
          <a:p>
            <a:pPr>
              <a:buNone/>
            </a:pPr>
            <a:endParaRPr lang="en-US" dirty="0" smtClean="0"/>
          </a:p>
          <a:p>
            <a:pPr>
              <a:buNone/>
            </a:pPr>
            <a:r>
              <a:rPr lang="en-US" dirty="0" smtClean="0"/>
              <a:t>3.		IMF advice</a:t>
            </a:r>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z="3600" dirty="0" smtClean="0">
                <a:solidFill>
                  <a:srgbClr val="FF0000"/>
                </a:solidFill>
              </a:rPr>
              <a:t/>
            </a:r>
            <a:br>
              <a:rPr lang="en-US" sz="3600" dirty="0" smtClean="0">
                <a:solidFill>
                  <a:srgbClr val="FF0000"/>
                </a:solidFill>
              </a:rPr>
            </a:br>
            <a:r>
              <a:rPr lang="en-US" sz="3600" dirty="0" smtClean="0">
                <a:solidFill>
                  <a:srgbClr val="FF0000"/>
                </a:solidFill>
              </a:rPr>
              <a:t>“IMF Renews Push Against Austerity” </a:t>
            </a:r>
            <a:br>
              <a:rPr lang="en-US" sz="3600" dirty="0" smtClean="0">
                <a:solidFill>
                  <a:srgbClr val="FF0000"/>
                </a:solidFill>
              </a:rPr>
            </a:br>
            <a:r>
              <a:rPr lang="en-US" sz="3600" dirty="0" smtClean="0"/>
              <a:t> </a:t>
            </a:r>
            <a:endParaRPr lang="en-US" sz="3100" dirty="0"/>
          </a:p>
        </p:txBody>
      </p:sp>
      <p:sp>
        <p:nvSpPr>
          <p:cNvPr id="6" name="Content Placeholder 5"/>
          <p:cNvSpPr>
            <a:spLocks noGrp="1"/>
          </p:cNvSpPr>
          <p:nvPr>
            <p:ph idx="1"/>
          </p:nvPr>
        </p:nvSpPr>
        <p:spPr>
          <a:xfrm>
            <a:off x="457200" y="1447800"/>
            <a:ext cx="8229600" cy="5410200"/>
          </a:xfrm>
        </p:spPr>
        <p:style>
          <a:lnRef idx="2">
            <a:schemeClr val="accent1"/>
          </a:lnRef>
          <a:fillRef idx="1">
            <a:schemeClr val="lt1"/>
          </a:fillRef>
          <a:effectRef idx="0">
            <a:schemeClr val="accent1"/>
          </a:effectRef>
          <a:fontRef idx="minor">
            <a:schemeClr val="dk1"/>
          </a:fontRef>
        </p:style>
        <p:txBody>
          <a:bodyPr>
            <a:normAutofit fontScale="25000" lnSpcReduction="20000"/>
          </a:bodyPr>
          <a:lstStyle/>
          <a:p>
            <a:pPr>
              <a:buNone/>
            </a:pPr>
            <a:r>
              <a:rPr lang="en-US" dirty="0" smtClean="0"/>
              <a:t>	</a:t>
            </a:r>
          </a:p>
          <a:p>
            <a:pPr>
              <a:buNone/>
            </a:pPr>
            <a:endParaRPr lang="en-US" dirty="0" smtClean="0">
              <a:solidFill>
                <a:srgbClr val="FF0000"/>
              </a:solidFill>
            </a:endParaRPr>
          </a:p>
          <a:p>
            <a:pPr>
              <a:buNone/>
            </a:pPr>
            <a:r>
              <a:rPr lang="en-US" dirty="0" smtClean="0"/>
              <a:t>	</a:t>
            </a:r>
            <a:r>
              <a:rPr lang="en-US" sz="7200" dirty="0" smtClean="0"/>
              <a:t>“ … the International Monetary Fund called on countries that can afford it -- including the U.S. and Britain -- to slow the pace of their austerity measures.”</a:t>
            </a:r>
          </a:p>
          <a:p>
            <a:pPr>
              <a:buNone/>
            </a:pPr>
            <a:endParaRPr lang="en-US" sz="7200" dirty="0" smtClean="0"/>
          </a:p>
          <a:p>
            <a:pPr>
              <a:buNone/>
            </a:pPr>
            <a:r>
              <a:rPr lang="en-US" sz="7200" dirty="0" smtClean="0"/>
              <a:t>	“The fund warned that "overly strong" belt-tightening in the U.S. will slow growth this year. Across-the-board government spending cuts, known as the sequester, were the "wrong way" to shrink the budget deficit, it said in its semiannual report on economic growth. Those cuts should be replaced by more targeted reductions that would take effect further down the road -- after the economy gains strength, the report said.”</a:t>
            </a:r>
          </a:p>
          <a:p>
            <a:pPr>
              <a:buNone/>
            </a:pPr>
            <a:endParaRPr lang="en-US" sz="7200" dirty="0" smtClean="0"/>
          </a:p>
          <a:p>
            <a:pPr>
              <a:buNone/>
            </a:pPr>
            <a:r>
              <a:rPr lang="en-US" sz="7200" dirty="0" smtClean="0"/>
              <a:t>	“The U.K. government, which in 2010 embarked on a closely watched effort to escape its slump through tax increases and spending cuts, also should consider easing up on its austerity drive amid a weak recovery there, the IMF said. And it warned euro-area policy makers against focusing too much on hitting tough deficit targets, saying they risked further deepening their downturn. </a:t>
            </a:r>
          </a:p>
          <a:p>
            <a:pPr>
              <a:buNone/>
            </a:pPr>
            <a:r>
              <a:rPr lang="en-US" sz="7200" dirty="0" smtClean="0"/>
              <a:t>	</a:t>
            </a:r>
            <a:r>
              <a:rPr lang="en-US" sz="4500" dirty="0" smtClean="0"/>
              <a:t/>
            </a:r>
            <a:br>
              <a:rPr lang="en-US" sz="4500" dirty="0" smtClean="0"/>
            </a:br>
            <a:endParaRPr lang="en-US" sz="4500" dirty="0" smtClean="0">
              <a:solidFill>
                <a:srgbClr val="FF00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z="3600" dirty="0" smtClean="0">
                <a:solidFill>
                  <a:srgbClr val="FF0000"/>
                </a:solidFill>
              </a:rPr>
              <a:t/>
            </a:r>
            <a:br>
              <a:rPr lang="en-US" sz="3600" dirty="0" smtClean="0">
                <a:solidFill>
                  <a:srgbClr val="FF0000"/>
                </a:solidFill>
              </a:rPr>
            </a:br>
            <a:r>
              <a:rPr lang="en-US" sz="3600" dirty="0" smtClean="0">
                <a:solidFill>
                  <a:srgbClr val="FF0000"/>
                </a:solidFill>
              </a:rPr>
              <a:t>“IMF Renews Push Against Austerity” </a:t>
            </a:r>
            <a:br>
              <a:rPr lang="en-US" sz="3600" dirty="0" smtClean="0">
                <a:solidFill>
                  <a:srgbClr val="FF0000"/>
                </a:solidFill>
              </a:rPr>
            </a:br>
            <a:r>
              <a:rPr lang="en-US" sz="3600" dirty="0" smtClean="0"/>
              <a:t> </a:t>
            </a:r>
            <a:endParaRPr lang="en-US" sz="3100" dirty="0"/>
          </a:p>
        </p:txBody>
      </p:sp>
      <p:sp>
        <p:nvSpPr>
          <p:cNvPr id="6" name="Content Placeholder 5"/>
          <p:cNvSpPr>
            <a:spLocks noGrp="1"/>
          </p:cNvSpPr>
          <p:nvPr>
            <p:ph idx="1"/>
          </p:nvPr>
        </p:nvSpPr>
        <p:spPr>
          <a:xfrm>
            <a:off x="457200" y="1447800"/>
            <a:ext cx="8229600" cy="5410200"/>
          </a:xfrm>
        </p:spPr>
        <p:style>
          <a:lnRef idx="2">
            <a:schemeClr val="accent1"/>
          </a:lnRef>
          <a:fillRef idx="1">
            <a:schemeClr val="lt1"/>
          </a:fillRef>
          <a:effectRef idx="0">
            <a:schemeClr val="accent1"/>
          </a:effectRef>
          <a:fontRef idx="minor">
            <a:schemeClr val="dk1"/>
          </a:fontRef>
        </p:style>
        <p:txBody>
          <a:bodyPr>
            <a:normAutofit fontScale="25000" lnSpcReduction="20000"/>
          </a:bodyPr>
          <a:lstStyle/>
          <a:p>
            <a:pPr>
              <a:buNone/>
            </a:pPr>
            <a:r>
              <a:rPr lang="en-US" dirty="0" smtClean="0"/>
              <a:t>	</a:t>
            </a:r>
          </a:p>
          <a:p>
            <a:pPr>
              <a:buNone/>
            </a:pPr>
            <a:endParaRPr lang="en-US" dirty="0" smtClean="0">
              <a:solidFill>
                <a:srgbClr val="FF0000"/>
              </a:solidFill>
            </a:endParaRPr>
          </a:p>
          <a:p>
            <a:pPr>
              <a:buNone/>
            </a:pPr>
            <a:r>
              <a:rPr lang="en-US" dirty="0" smtClean="0"/>
              <a:t>	</a:t>
            </a:r>
            <a:r>
              <a:rPr lang="en-US" sz="8000" dirty="0" smtClean="0"/>
              <a:t>“ … the International Monetary Fund called on countries that can afford it -- including the U.S. and Britain -- to slow the pace of their austerity measures.”</a:t>
            </a:r>
          </a:p>
          <a:p>
            <a:pPr>
              <a:buNone/>
            </a:pPr>
            <a:endParaRPr lang="en-US" sz="8000" dirty="0" smtClean="0"/>
          </a:p>
          <a:p>
            <a:pPr>
              <a:buNone/>
            </a:pPr>
            <a:r>
              <a:rPr lang="en-US" sz="8000" dirty="0" smtClean="0"/>
              <a:t>	“The fund warned that "overly strong" belt-tightening in the U.S. will slow growth this year. Across-the-board government spending cuts, known as the sequester, were the "wrong way" to shrink the budget deficit, it said in its semiannual report on economic growth. Those cuts should be replaced by more targeted reductions that would take effect further down the road -- after the economy gains strength, the report said.”</a:t>
            </a:r>
          </a:p>
          <a:p>
            <a:pPr>
              <a:buNone/>
            </a:pPr>
            <a:endParaRPr lang="en-US" sz="8000" dirty="0" smtClean="0"/>
          </a:p>
          <a:p>
            <a:pPr>
              <a:buNone/>
            </a:pPr>
            <a:r>
              <a:rPr lang="en-US" sz="8000" dirty="0" smtClean="0"/>
              <a:t>	“The U.K. government, which in 2010 embarked on a closely watched effort to escape its slump through tax increases and spending cuts, also should consider easing up on its austerity drive amid a weak recovery there, the IMF said. And it warned euro-area policy makers against focusing too much on hitting tough deficit targets, saying they risked further deepening their downturn.” </a:t>
            </a:r>
          </a:p>
          <a:p>
            <a:pPr>
              <a:buNone/>
            </a:pPr>
            <a:r>
              <a:rPr lang="en-US" sz="7200" dirty="0" smtClean="0"/>
              <a:t>	</a:t>
            </a:r>
            <a:r>
              <a:rPr lang="en-US" sz="4500" dirty="0" smtClean="0"/>
              <a:t/>
            </a:r>
            <a:br>
              <a:rPr lang="en-US" sz="4500" dirty="0" smtClean="0"/>
            </a:br>
            <a:endParaRPr lang="en-US" sz="4500" dirty="0" smtClean="0">
              <a:solidFill>
                <a:srgbClr val="FF00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z="3600" dirty="0" smtClean="0">
                <a:solidFill>
                  <a:srgbClr val="FF0000"/>
                </a:solidFill>
              </a:rPr>
              <a:t/>
            </a:r>
            <a:br>
              <a:rPr lang="en-US" sz="3600" dirty="0" smtClean="0">
                <a:solidFill>
                  <a:srgbClr val="FF0000"/>
                </a:solidFill>
              </a:rPr>
            </a:br>
            <a:r>
              <a:rPr lang="en-US" sz="3600" dirty="0" smtClean="0">
                <a:solidFill>
                  <a:srgbClr val="FF0000"/>
                </a:solidFill>
              </a:rPr>
              <a:t>“IMF Renews Push Against Austerity” </a:t>
            </a:r>
            <a:br>
              <a:rPr lang="en-US" sz="3600" dirty="0" smtClean="0">
                <a:solidFill>
                  <a:srgbClr val="FF0000"/>
                </a:solidFill>
              </a:rPr>
            </a:br>
            <a:r>
              <a:rPr lang="en-US" sz="3600" dirty="0" smtClean="0"/>
              <a:t> </a:t>
            </a:r>
            <a:endParaRPr lang="en-US" sz="3100" dirty="0"/>
          </a:p>
        </p:txBody>
      </p:sp>
      <p:sp>
        <p:nvSpPr>
          <p:cNvPr id="6" name="Content Placeholder 5"/>
          <p:cNvSpPr>
            <a:spLocks noGrp="1"/>
          </p:cNvSpPr>
          <p:nvPr>
            <p:ph idx="1"/>
          </p:nvPr>
        </p:nvSpPr>
        <p:spPr>
          <a:xfrm>
            <a:off x="457200" y="1447800"/>
            <a:ext cx="8229600" cy="5410200"/>
          </a:xfrm>
        </p:spPr>
        <p:style>
          <a:lnRef idx="2">
            <a:schemeClr val="accent1"/>
          </a:lnRef>
          <a:fillRef idx="1">
            <a:schemeClr val="lt1"/>
          </a:fillRef>
          <a:effectRef idx="0">
            <a:schemeClr val="accent1"/>
          </a:effectRef>
          <a:fontRef idx="minor">
            <a:schemeClr val="dk1"/>
          </a:fontRef>
        </p:style>
        <p:txBody>
          <a:bodyPr>
            <a:normAutofit fontScale="70000" lnSpcReduction="20000"/>
          </a:bodyPr>
          <a:lstStyle/>
          <a:p>
            <a:r>
              <a:rPr lang="en-US" dirty="0" smtClean="0"/>
              <a:t>And it warned euro-area policy makers against focusing too much on hitting tough deficit targets, saying they risked further deepening their downturn.</a:t>
            </a:r>
          </a:p>
          <a:p>
            <a:endParaRPr lang="en-US" dirty="0" smtClean="0"/>
          </a:p>
          <a:p>
            <a:r>
              <a:rPr lang="en-US" dirty="0" smtClean="0"/>
              <a:t>"Fiscal adjustment needs to proceed gradually, building on measures that limit damage to demand in the short term," the IMF said.</a:t>
            </a:r>
          </a:p>
          <a:p>
            <a:endParaRPr lang="en-US" dirty="0" smtClean="0"/>
          </a:p>
          <a:p>
            <a:r>
              <a:rPr lang="en-US" dirty="0" smtClean="0"/>
              <a:t>The IMF also called on countries like Germany that have traditionally relied on exports for growth to lift spending to stimulate their economies and, the IMF hopes, imports from the country's struggling neighbors.</a:t>
            </a:r>
          </a:p>
          <a:p>
            <a:endParaRPr lang="en-US" dirty="0" smtClean="0"/>
          </a:p>
          <a:p>
            <a:r>
              <a:rPr lang="en-US" dirty="0" smtClean="0"/>
              <a:t>"There is a need for higher demand" in countries with big trade surpluses, IMF Managing Director Christine </a:t>
            </a:r>
            <a:r>
              <a:rPr lang="en-US" dirty="0" err="1" smtClean="0"/>
              <a:t>Lagarde</a:t>
            </a:r>
            <a:r>
              <a:rPr lang="en-US" dirty="0" smtClean="0"/>
              <a:t> said in a speech last week. "For countries in Northern Europe, like Germany, it means doing more to boost investment."</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2300" dirty="0" smtClean="0">
                <a:latin typeface="Lucida Grande"/>
              </a:rPr>
              <a:t>Extension of unemployment benefits</a:t>
            </a:r>
          </a:p>
          <a:p>
            <a:pPr lvl="2"/>
            <a:r>
              <a:rPr lang="en-US" sz="1700" dirty="0" smtClean="0">
                <a:latin typeface="Lucida Grande"/>
              </a:rPr>
              <a:t>Iceland, Greece</a:t>
            </a:r>
          </a:p>
          <a:p>
            <a:pPr lvl="2"/>
            <a:r>
              <a:rPr lang="en-US" sz="1700" dirty="0" smtClean="0">
                <a:latin typeface="Lucida Grande"/>
              </a:rPr>
              <a:t>But reduction in Portugal </a:t>
            </a:r>
          </a:p>
          <a:p>
            <a:pPr lvl="2"/>
            <a:endParaRPr lang="en-US" sz="1700" dirty="0">
              <a:latin typeface="Lucida Grande"/>
            </a:endParaRPr>
          </a:p>
          <a:p>
            <a:r>
              <a:rPr lang="en-US" sz="2300" dirty="0" smtClean="0">
                <a:latin typeface="Lucida Grande"/>
              </a:rPr>
              <a:t>Targeted interventions to help some groups </a:t>
            </a:r>
          </a:p>
          <a:p>
            <a:pPr lvl="2"/>
            <a:r>
              <a:rPr lang="en-US" sz="1700" dirty="0" smtClean="0">
                <a:latin typeface="Lucida Grande"/>
              </a:rPr>
              <a:t>Youth; Low-skilled; Long-term unemployed (see chart that follows)</a:t>
            </a:r>
          </a:p>
          <a:p>
            <a:pPr lvl="2"/>
            <a:endParaRPr lang="en-US" sz="1700" dirty="0">
              <a:latin typeface="Lucida Grande"/>
            </a:endParaRPr>
          </a:p>
          <a:p>
            <a:r>
              <a:rPr lang="en-US" sz="2300" dirty="0" smtClean="0">
                <a:latin typeface="Lucida Grande"/>
              </a:rPr>
              <a:t>Move away from duality</a:t>
            </a:r>
          </a:p>
          <a:p>
            <a:pPr lvl="2"/>
            <a:r>
              <a:rPr lang="en-US" sz="1700" dirty="0" smtClean="0">
                <a:latin typeface="Lucida Grande"/>
              </a:rPr>
              <a:t>Too late to stop layoff of temporary workers</a:t>
            </a:r>
          </a:p>
          <a:p>
            <a:pPr lvl="2"/>
            <a:r>
              <a:rPr lang="en-US" sz="1700" dirty="0" smtClean="0">
                <a:latin typeface="Lucida Grande"/>
              </a:rPr>
              <a:t>But reduction in employment protection on permanent contracts could help hiring as recovery takes hold</a:t>
            </a:r>
            <a:endParaRPr lang="en-US" sz="1700" dirty="0">
              <a:latin typeface="Lucida Grande"/>
            </a:endParaRPr>
          </a:p>
        </p:txBody>
      </p:sp>
      <p:sp>
        <p:nvSpPr>
          <p:cNvPr id="5" name="Title 1"/>
          <p:cNvSpPr txBox="1">
            <a:spLocks/>
          </p:cNvSpPr>
          <p:nvPr/>
        </p:nvSpPr>
        <p:spPr>
          <a:xfrm>
            <a:off x="0" y="304800"/>
            <a:ext cx="9144000" cy="990599"/>
          </a:xfrm>
          <a:prstGeom prst="rect">
            <a:avLst/>
          </a:prstGeom>
        </p:spPr>
        <p:txBody>
          <a:bodyPr vert="horz" lIns="98468" tIns="49234" rIns="98468" bIns="49234" rtlCol="0" anchor="ctr">
            <a:normAutofit/>
          </a:bodyPr>
          <a:lstStyle/>
          <a:p>
            <a:pPr algn="ctr" defTabSz="984672">
              <a:defRPr/>
            </a:pPr>
            <a:r>
              <a:rPr lang="en-US" sz="2600" b="1" dirty="0" smtClean="0">
                <a:solidFill>
                  <a:prstClr val="black"/>
                </a:solidFill>
                <a:effectLst>
                  <a:outerShdw blurRad="38100" dist="38100" dir="2700000" algn="tl">
                    <a:srgbClr val="000000">
                      <a:alpha val="43137"/>
                    </a:srgbClr>
                  </a:outerShdw>
                </a:effectLst>
                <a:latin typeface="Lucida Grande"/>
              </a:rPr>
              <a:t>Recommendations:  Labor Market Policies</a:t>
            </a:r>
            <a:endParaRPr lang="en-US" sz="2600" b="1" dirty="0">
              <a:solidFill>
                <a:prstClr val="black"/>
              </a:solidFill>
              <a:effectLst>
                <a:outerShdw blurRad="38100" dist="38100" dir="2700000" algn="tl">
                  <a:srgbClr val="000000">
                    <a:alpha val="43137"/>
                  </a:srgbClr>
                </a:outerShdw>
              </a:effectLst>
              <a:latin typeface="Lucida Grande"/>
            </a:endParaRPr>
          </a:p>
        </p:txBody>
      </p:sp>
      <p:sp>
        <p:nvSpPr>
          <p:cNvPr id="6" name="Slide Number Placeholder 3"/>
          <p:cNvSpPr txBox="1">
            <a:spLocks/>
          </p:cNvSpPr>
          <p:nvPr/>
        </p:nvSpPr>
        <p:spPr>
          <a:xfrm>
            <a:off x="8872482" y="6568361"/>
            <a:ext cx="242540" cy="256478"/>
          </a:xfrm>
          <a:prstGeom prst="rect">
            <a:avLst/>
          </a:prstGeom>
        </p:spPr>
        <p:txBody>
          <a:bodyPr lIns="38402" tIns="19202" rIns="38402" bIns="19202"/>
          <a:lstStyle/>
          <a:p>
            <a:pPr defTabSz="384024">
              <a:defRPr/>
            </a:pPr>
            <a:fld id="{70C7B324-C4C8-442C-B3D5-3A72A4ED6FBB}" type="slidenum">
              <a:rPr lang="en-US" sz="1200" smtClean="0">
                <a:latin typeface="Lucida Grande"/>
              </a:rPr>
              <a:pPr defTabSz="384024">
                <a:defRPr/>
              </a:pPr>
              <a:t>23</a:t>
            </a:fld>
            <a:endParaRPr lang="en-US" sz="1200" dirty="0">
              <a:latin typeface="Lucida Grande"/>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2600" b="1" dirty="0" smtClean="0">
                <a:latin typeface="Lucida Grande"/>
              </a:rPr>
              <a:t>‘Recovery’ differs across groups</a:t>
            </a:r>
            <a:endParaRPr lang="en-US" sz="2600" b="1" dirty="0">
              <a:latin typeface="Lucida Grande"/>
            </a:endParaRPr>
          </a:p>
        </p:txBody>
      </p:sp>
      <p:sp>
        <p:nvSpPr>
          <p:cNvPr id="4" name="Slide Number Placeholder 3"/>
          <p:cNvSpPr>
            <a:spLocks noGrp="1"/>
          </p:cNvSpPr>
          <p:nvPr>
            <p:ph type="sldNum" sz="quarter" idx="12"/>
          </p:nvPr>
        </p:nvSpPr>
        <p:spPr/>
        <p:txBody>
          <a:bodyPr/>
          <a:lstStyle/>
          <a:p>
            <a:fld id="{1CA5A817-0A1A-4ABD-915F-456825E182D7}" type="slidenum">
              <a:rPr lang="en-US" smtClean="0">
                <a:solidFill>
                  <a:prstClr val="black">
                    <a:tint val="75000"/>
                  </a:prstClr>
                </a:solidFill>
              </a:rPr>
              <a:pPr/>
              <a:t>24</a:t>
            </a:fld>
            <a:endParaRPr lang="en-US" dirty="0">
              <a:solidFill>
                <a:prstClr val="black">
                  <a:tint val="75000"/>
                </a:prstClr>
              </a:solidFill>
            </a:endParaRPr>
          </a:p>
        </p:txBody>
      </p:sp>
      <p:pic>
        <p:nvPicPr>
          <p:cNvPr id="295938" name="Picture 2"/>
          <p:cNvPicPr>
            <a:picLocks noChangeAspect="1" noChangeArrowheads="1"/>
          </p:cNvPicPr>
          <p:nvPr/>
        </p:nvPicPr>
        <p:blipFill>
          <a:blip r:embed="rId2" cstate="print"/>
          <a:srcRect/>
          <a:stretch>
            <a:fillRect/>
          </a:stretch>
        </p:blipFill>
        <p:spPr bwMode="auto">
          <a:xfrm>
            <a:off x="1028701" y="1660359"/>
            <a:ext cx="7155781" cy="4379494"/>
          </a:xfrm>
          <a:prstGeom prst="rect">
            <a:avLst/>
          </a:prstGeom>
          <a:noFill/>
          <a:ln w="9525">
            <a:noFill/>
            <a:miter lim="800000"/>
            <a:headEnd/>
            <a:tailEnd/>
          </a:ln>
          <a:effectLst/>
        </p:spPr>
      </p:pic>
      <p:pic>
        <p:nvPicPr>
          <p:cNvPr id="295939" name="Picture 3"/>
          <p:cNvPicPr>
            <a:picLocks noChangeAspect="1" noChangeArrowheads="1"/>
          </p:cNvPicPr>
          <p:nvPr/>
        </p:nvPicPr>
        <p:blipFill>
          <a:blip r:embed="rId3" cstate="print"/>
          <a:srcRect/>
          <a:stretch>
            <a:fillRect/>
          </a:stretch>
        </p:blipFill>
        <p:spPr bwMode="auto">
          <a:xfrm>
            <a:off x="0" y="5903878"/>
            <a:ext cx="9144000" cy="573122"/>
          </a:xfrm>
          <a:prstGeom prst="rect">
            <a:avLst/>
          </a:prstGeom>
          <a:noFill/>
          <a:ln w="9525">
            <a:no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5029200"/>
          </a:xfrm>
        </p:spPr>
        <p:txBody>
          <a:bodyPr>
            <a:noAutofit/>
          </a:bodyPr>
          <a:lstStyle/>
          <a:p>
            <a:r>
              <a:rPr lang="en-US" sz="2300" dirty="0" smtClean="0">
                <a:latin typeface="Lucida Grande"/>
              </a:rPr>
              <a:t>In some Euro area countries, need reduction in relative wages</a:t>
            </a:r>
          </a:p>
          <a:p>
            <a:endParaRPr lang="en-US" sz="1700" dirty="0">
              <a:latin typeface="Lucida Grande"/>
            </a:endParaRPr>
          </a:p>
          <a:p>
            <a:r>
              <a:rPr lang="en-US" sz="2300" dirty="0" smtClean="0">
                <a:latin typeface="Lucida Grande"/>
              </a:rPr>
              <a:t>Best way to achieve would be through national tripartite agreement</a:t>
            </a:r>
          </a:p>
          <a:p>
            <a:pPr lvl="2"/>
            <a:r>
              <a:rPr lang="en-US" sz="1700" dirty="0" smtClean="0">
                <a:latin typeface="Lucida Grande"/>
              </a:rPr>
              <a:t>Experience of Latvia, Ireland, Greece</a:t>
            </a:r>
          </a:p>
          <a:p>
            <a:pPr lvl="2"/>
            <a:endParaRPr lang="en-US" sz="1700" dirty="0" smtClean="0">
              <a:latin typeface="Lucida Grande"/>
            </a:endParaRPr>
          </a:p>
          <a:p>
            <a:r>
              <a:rPr lang="en-US" sz="2300" dirty="0" smtClean="0">
                <a:latin typeface="Lucida Grande"/>
              </a:rPr>
              <a:t>Without such an agreement</a:t>
            </a:r>
          </a:p>
          <a:p>
            <a:pPr lvl="2"/>
            <a:r>
              <a:rPr lang="en-US" sz="1700" dirty="0" smtClean="0">
                <a:latin typeface="Lucida Grande"/>
              </a:rPr>
              <a:t>More flexibility in wage-setting </a:t>
            </a:r>
          </a:p>
          <a:p>
            <a:pPr lvl="2"/>
            <a:r>
              <a:rPr lang="en-US" sz="1700" dirty="0" smtClean="0">
                <a:latin typeface="Lucida Grande"/>
              </a:rPr>
              <a:t>Reduction in public sector wages</a:t>
            </a:r>
          </a:p>
          <a:p>
            <a:pPr lvl="2"/>
            <a:r>
              <a:rPr lang="en-US" sz="1700" dirty="0" smtClean="0">
                <a:latin typeface="Lucida Grande"/>
              </a:rPr>
              <a:t>Reduction in minimum wage</a:t>
            </a:r>
          </a:p>
          <a:p>
            <a:pPr lvl="2"/>
            <a:r>
              <a:rPr lang="en-US" sz="1700" dirty="0" smtClean="0">
                <a:latin typeface="Lucida Grande"/>
              </a:rPr>
              <a:t>Fiscal devaluations</a:t>
            </a:r>
          </a:p>
          <a:p>
            <a:pPr lvl="2"/>
            <a:endParaRPr lang="en-US" sz="2300" dirty="0">
              <a:latin typeface="Lucida Grande"/>
            </a:endParaRPr>
          </a:p>
          <a:p>
            <a:r>
              <a:rPr lang="en-US" sz="2300" dirty="0" smtClean="0">
                <a:latin typeface="Lucida Grande"/>
              </a:rPr>
              <a:t>Higher inflation in North relative to South</a:t>
            </a:r>
          </a:p>
          <a:p>
            <a:pPr lvl="2">
              <a:buNone/>
            </a:pPr>
            <a:endParaRPr lang="en-US" sz="2300" dirty="0" smtClean="0">
              <a:latin typeface="Lucida Grande"/>
            </a:endParaRPr>
          </a:p>
          <a:p>
            <a:pPr lvl="2"/>
            <a:endParaRPr lang="en-US" sz="2300" dirty="0" smtClean="0">
              <a:latin typeface="Lucida Grande"/>
            </a:endParaRPr>
          </a:p>
          <a:p>
            <a:endParaRPr lang="en-US" sz="2300" dirty="0">
              <a:latin typeface="Lucida Grande"/>
            </a:endParaRPr>
          </a:p>
          <a:p>
            <a:endParaRPr lang="en-US" sz="2300" dirty="0">
              <a:latin typeface="Lucida Grande"/>
            </a:endParaRPr>
          </a:p>
        </p:txBody>
      </p:sp>
      <p:sp>
        <p:nvSpPr>
          <p:cNvPr id="5" name="Title 1"/>
          <p:cNvSpPr txBox="1">
            <a:spLocks/>
          </p:cNvSpPr>
          <p:nvPr/>
        </p:nvSpPr>
        <p:spPr>
          <a:xfrm>
            <a:off x="0" y="228600"/>
            <a:ext cx="9144000" cy="1066799"/>
          </a:xfrm>
          <a:prstGeom prst="rect">
            <a:avLst/>
          </a:prstGeom>
        </p:spPr>
        <p:txBody>
          <a:bodyPr vert="horz" lIns="98470" tIns="49235" rIns="98470" bIns="49235" rtlCol="0" anchor="ctr">
            <a:normAutofit/>
          </a:bodyPr>
          <a:lstStyle/>
          <a:p>
            <a:pPr algn="ctr" defTabSz="984693">
              <a:defRPr/>
            </a:pPr>
            <a:r>
              <a:rPr lang="en-US" sz="2600" b="1" dirty="0" smtClean="0">
                <a:solidFill>
                  <a:prstClr val="black"/>
                </a:solidFill>
                <a:effectLst>
                  <a:outerShdw blurRad="38100" dist="38100" dir="2700000" algn="tl">
                    <a:srgbClr val="000000">
                      <a:alpha val="43137"/>
                    </a:srgbClr>
                  </a:outerShdw>
                </a:effectLst>
                <a:latin typeface="Lucida Grande"/>
              </a:rPr>
              <a:t>Competitiveness</a:t>
            </a:r>
            <a:endParaRPr lang="en-US" sz="2600" b="1" dirty="0">
              <a:solidFill>
                <a:prstClr val="black"/>
              </a:solidFill>
              <a:effectLst>
                <a:outerShdw blurRad="38100" dist="38100" dir="2700000" algn="tl">
                  <a:srgbClr val="000000">
                    <a:alpha val="43137"/>
                  </a:srgbClr>
                </a:outerShdw>
              </a:effectLst>
              <a:latin typeface="Lucida Grande"/>
            </a:endParaRPr>
          </a:p>
        </p:txBody>
      </p:sp>
      <p:sp>
        <p:nvSpPr>
          <p:cNvPr id="6" name="Slide Number Placeholder 3"/>
          <p:cNvSpPr txBox="1">
            <a:spLocks/>
          </p:cNvSpPr>
          <p:nvPr/>
        </p:nvSpPr>
        <p:spPr>
          <a:xfrm>
            <a:off x="8872482" y="6568361"/>
            <a:ext cx="242540" cy="256478"/>
          </a:xfrm>
          <a:prstGeom prst="rect">
            <a:avLst/>
          </a:prstGeom>
        </p:spPr>
        <p:txBody>
          <a:bodyPr lIns="38403" tIns="19202" rIns="38403" bIns="19202"/>
          <a:lstStyle/>
          <a:p>
            <a:pPr defTabSz="384032">
              <a:defRPr/>
            </a:pPr>
            <a:fld id="{70C7B324-C4C8-442C-B3D5-3A72A4ED6FBB}" type="slidenum">
              <a:rPr lang="en-US" sz="1200" smtClean="0">
                <a:latin typeface="Lucida Grande"/>
              </a:rPr>
              <a:pPr defTabSz="384032">
                <a:defRPr/>
              </a:pPr>
              <a:t>25</a:t>
            </a:fld>
            <a:endParaRPr lang="en-US" sz="1200" dirty="0">
              <a:latin typeface="Lucida Grande"/>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2300" dirty="0" smtClean="0">
                <a:latin typeface="Lucida Grande"/>
              </a:rPr>
              <a:t>Higher potential growth and lower natural rate of unemployment desirable</a:t>
            </a:r>
          </a:p>
          <a:p>
            <a:endParaRPr lang="en-US" sz="1700" dirty="0">
              <a:latin typeface="Lucida Grande"/>
            </a:endParaRPr>
          </a:p>
          <a:p>
            <a:r>
              <a:rPr lang="en-US" sz="2300" dirty="0" smtClean="0">
                <a:latin typeface="Lucida Grande"/>
              </a:rPr>
              <a:t>Product market reforms</a:t>
            </a:r>
          </a:p>
          <a:p>
            <a:pPr lvl="1"/>
            <a:r>
              <a:rPr lang="en-US" sz="1700" dirty="0" smtClean="0">
                <a:latin typeface="Lucida Grande"/>
              </a:rPr>
              <a:t>essential for medium-run but can hurt in the short-run</a:t>
            </a:r>
          </a:p>
          <a:p>
            <a:pPr lvl="1"/>
            <a:endParaRPr lang="en-US" sz="1700" dirty="0">
              <a:latin typeface="Lucida Grande"/>
            </a:endParaRPr>
          </a:p>
          <a:p>
            <a:r>
              <a:rPr lang="en-US" sz="2300" dirty="0" smtClean="0">
                <a:latin typeface="Lucida Grande"/>
              </a:rPr>
              <a:t>Labor market reforms</a:t>
            </a:r>
          </a:p>
          <a:p>
            <a:pPr lvl="1"/>
            <a:r>
              <a:rPr lang="en-US" sz="1700" dirty="0" smtClean="0">
                <a:latin typeface="Lucida Grande"/>
              </a:rPr>
              <a:t>move away from duality</a:t>
            </a:r>
          </a:p>
          <a:p>
            <a:pPr lvl="1"/>
            <a:r>
              <a:rPr lang="en-US" sz="1700" dirty="0" smtClean="0">
                <a:latin typeface="Lucida Grande"/>
              </a:rPr>
              <a:t>more flexible wage-setting</a:t>
            </a:r>
          </a:p>
          <a:p>
            <a:pPr lvl="1"/>
            <a:r>
              <a:rPr lang="en-US" sz="1700" dirty="0" smtClean="0">
                <a:latin typeface="Lucida Grande"/>
              </a:rPr>
              <a:t>Reduce tax distortions to raise participation, particularly for females</a:t>
            </a:r>
          </a:p>
          <a:p>
            <a:pPr lvl="1"/>
            <a:r>
              <a:rPr lang="en-US" sz="1700" dirty="0" smtClean="0">
                <a:latin typeface="Lucida Grande"/>
              </a:rPr>
              <a:t>Raising retirement age and adjusting benefits to raise participation of older workers</a:t>
            </a:r>
          </a:p>
          <a:p>
            <a:endParaRPr lang="en-US" sz="2300" dirty="0">
              <a:latin typeface="Lucida Grande"/>
            </a:endParaRPr>
          </a:p>
          <a:p>
            <a:endParaRPr lang="en-US" sz="2300" dirty="0">
              <a:latin typeface="Lucida Grande"/>
            </a:endParaRPr>
          </a:p>
        </p:txBody>
      </p:sp>
      <p:sp>
        <p:nvSpPr>
          <p:cNvPr id="5" name="Title 1"/>
          <p:cNvSpPr txBox="1">
            <a:spLocks/>
          </p:cNvSpPr>
          <p:nvPr/>
        </p:nvSpPr>
        <p:spPr>
          <a:xfrm>
            <a:off x="0" y="228599"/>
            <a:ext cx="9144000" cy="838201"/>
          </a:xfrm>
          <a:prstGeom prst="rect">
            <a:avLst/>
          </a:prstGeom>
        </p:spPr>
        <p:txBody>
          <a:bodyPr vert="horz" lIns="98470" tIns="49235" rIns="98470" bIns="49235" rtlCol="0" anchor="ctr">
            <a:normAutofit/>
          </a:bodyPr>
          <a:lstStyle/>
          <a:p>
            <a:pPr algn="ctr" defTabSz="984693">
              <a:defRPr/>
            </a:pPr>
            <a:r>
              <a:rPr lang="en-US" sz="2600" b="1" dirty="0" smtClean="0">
                <a:solidFill>
                  <a:prstClr val="black"/>
                </a:solidFill>
                <a:effectLst>
                  <a:outerShdw blurRad="38100" dist="38100" dir="2700000" algn="tl">
                    <a:srgbClr val="000000">
                      <a:alpha val="43137"/>
                    </a:srgbClr>
                  </a:outerShdw>
                </a:effectLst>
                <a:latin typeface="Lucida Grande"/>
              </a:rPr>
              <a:t>Medium-run Growth</a:t>
            </a:r>
            <a:endParaRPr lang="en-US" sz="2600" b="1" dirty="0">
              <a:solidFill>
                <a:prstClr val="black"/>
              </a:solidFill>
              <a:effectLst>
                <a:outerShdw blurRad="38100" dist="38100" dir="2700000" algn="tl">
                  <a:srgbClr val="000000">
                    <a:alpha val="43137"/>
                  </a:srgbClr>
                </a:outerShdw>
              </a:effectLst>
              <a:latin typeface="Lucida Grande"/>
            </a:endParaRPr>
          </a:p>
        </p:txBody>
      </p:sp>
      <p:sp>
        <p:nvSpPr>
          <p:cNvPr id="6" name="Slide Number Placeholder 3"/>
          <p:cNvSpPr txBox="1">
            <a:spLocks/>
          </p:cNvSpPr>
          <p:nvPr/>
        </p:nvSpPr>
        <p:spPr>
          <a:xfrm>
            <a:off x="8872482" y="6568361"/>
            <a:ext cx="242540" cy="256478"/>
          </a:xfrm>
          <a:prstGeom prst="rect">
            <a:avLst/>
          </a:prstGeom>
        </p:spPr>
        <p:txBody>
          <a:bodyPr lIns="38403" tIns="19202" rIns="38403" bIns="19202"/>
          <a:lstStyle/>
          <a:p>
            <a:pPr defTabSz="384032">
              <a:defRPr/>
            </a:pPr>
            <a:fld id="{70C7B324-C4C8-442C-B3D5-3A72A4ED6FBB}" type="slidenum">
              <a:rPr lang="en-US" sz="1200" smtClean="0">
                <a:latin typeface="Lucida Grande"/>
              </a:rPr>
              <a:pPr defTabSz="384032">
                <a:defRPr/>
              </a:pPr>
              <a:t>26</a:t>
            </a:fld>
            <a:endParaRPr lang="en-US" sz="1200" dirty="0">
              <a:latin typeface="Lucida Grande"/>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1.	European Unemployment</a:t>
            </a:r>
            <a:endParaRPr lang="en-US" dirty="0"/>
          </a:p>
        </p:txBody>
      </p:sp>
      <p:sp>
        <p:nvSpPr>
          <p:cNvPr id="5" name="Subtitle 4"/>
          <p:cNvSpPr>
            <a:spLocks noGrp="1"/>
          </p:cNvSpPr>
          <p:nvPr>
            <p:ph type="subTitle" idx="1"/>
          </p:nvPr>
        </p:nvSpPr>
        <p:spPr/>
        <p:txBody>
          <a:bodyPr/>
          <a:lstStyle/>
          <a:p>
            <a:r>
              <a:rPr lang="en-US" dirty="0" smtClean="0"/>
              <a:t>Outcomes: Dire</a:t>
            </a:r>
          </a:p>
          <a:p>
            <a:r>
              <a:rPr lang="en-US" dirty="0" smtClean="0"/>
              <a:t>Outlook: Dire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00FF"/>
                </a:solidFill>
              </a:rPr>
              <a:t>Unemployment Rate:</a:t>
            </a:r>
            <a:br>
              <a:rPr lang="en-US" dirty="0" smtClean="0">
                <a:solidFill>
                  <a:srgbClr val="0000FF"/>
                </a:solidFill>
              </a:rPr>
            </a:br>
            <a:r>
              <a:rPr lang="en-US" dirty="0" smtClean="0"/>
              <a:t>2012</a:t>
            </a:r>
            <a:endParaRPr lang="en-US" dirty="0"/>
          </a:p>
        </p:txBody>
      </p:sp>
      <p:graphicFrame>
        <p:nvGraphicFramePr>
          <p:cNvPr id="5" name="Chart 4"/>
          <p:cNvGraphicFramePr/>
          <p:nvPr/>
        </p:nvGraphicFramePr>
        <p:xfrm>
          <a:off x="152400" y="1524000"/>
          <a:ext cx="8839200" cy="5181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00FF"/>
                </a:solidFill>
              </a:rPr>
              <a:t>Change in Unemployment Rate:</a:t>
            </a:r>
            <a:br>
              <a:rPr lang="en-US" dirty="0" smtClean="0">
                <a:solidFill>
                  <a:srgbClr val="0000FF"/>
                </a:solidFill>
              </a:rPr>
            </a:br>
            <a:r>
              <a:rPr lang="en-US" dirty="0" smtClean="0"/>
              <a:t>2012-2007</a:t>
            </a:r>
            <a:endParaRPr lang="en-US" dirty="0"/>
          </a:p>
        </p:txBody>
      </p:sp>
      <p:graphicFrame>
        <p:nvGraphicFramePr>
          <p:cNvPr id="4" name="Chart 3"/>
          <p:cNvGraphicFramePr/>
          <p:nvPr/>
        </p:nvGraphicFramePr>
        <p:xfrm>
          <a:off x="228600" y="1524000"/>
          <a:ext cx="8763000" cy="4953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00FF"/>
                </a:solidFill>
              </a:rPr>
              <a:t>Euro Area GDP Growth Forecasts </a:t>
            </a:r>
            <a:br>
              <a:rPr lang="en-US" dirty="0" smtClean="0">
                <a:solidFill>
                  <a:srgbClr val="0000FF"/>
                </a:solidFill>
              </a:rPr>
            </a:br>
            <a:r>
              <a:rPr lang="en-US" dirty="0" smtClean="0">
                <a:solidFill>
                  <a:srgbClr val="0000FF"/>
                </a:solidFill>
              </a:rPr>
              <a:t>in 2007</a:t>
            </a:r>
            <a:endParaRPr lang="en-US" dirty="0">
              <a:solidFill>
                <a:srgbClr val="0000FF"/>
              </a:solidFill>
            </a:endParaRPr>
          </a:p>
        </p:txBody>
      </p:sp>
      <p:graphicFrame>
        <p:nvGraphicFramePr>
          <p:cNvPr id="5" name="Chart 4"/>
          <p:cNvGraphicFramePr/>
          <p:nvPr/>
        </p:nvGraphicFramePr>
        <p:xfrm>
          <a:off x="533400" y="1397000"/>
          <a:ext cx="83058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graphicEl>
                                              <a:chart seriesIdx="-3" categoryIdx="-3" bldStep="gridLegend"/>
                                            </p:graphicEl>
                                          </p:spTgt>
                                        </p:tgtEl>
                                        <p:attrNameLst>
                                          <p:attrName>style.visibility</p:attrName>
                                        </p:attrNameLst>
                                      </p:cBhvr>
                                      <p:to>
                                        <p:strVal val="visible"/>
                                      </p:to>
                                    </p:set>
                                    <p:animEffect transition="in" filter="dissolve">
                                      <p:cBhvr>
                                        <p:cTn id="7" dur="500"/>
                                        <p:tgtEl>
                                          <p:spTgt spid="5">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graphicEl>
                                              <a:chart seriesIdx="0" categoryIdx="0" bldStep="ptInSeries"/>
                                            </p:graphicEl>
                                          </p:spTgt>
                                        </p:tgtEl>
                                        <p:attrNameLst>
                                          <p:attrName>style.visibility</p:attrName>
                                        </p:attrNameLst>
                                      </p:cBhvr>
                                      <p:to>
                                        <p:strVal val="visible"/>
                                      </p:to>
                                    </p:set>
                                    <p:animEffect transition="in" filter="dissolve">
                                      <p:cBhvr>
                                        <p:cTn id="12" dur="500"/>
                                        <p:tgtEl>
                                          <p:spTgt spid="5">
                                            <p:graphicEl>
                                              <a:chart seriesIdx="0" categoryIdx="0" bldStep="ptIn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
                                            <p:graphicEl>
                                              <a:chart seriesIdx="0" categoryIdx="1" bldStep="ptInSeries"/>
                                            </p:graphicEl>
                                          </p:spTgt>
                                        </p:tgtEl>
                                        <p:attrNameLst>
                                          <p:attrName>style.visibility</p:attrName>
                                        </p:attrNameLst>
                                      </p:cBhvr>
                                      <p:to>
                                        <p:strVal val="visible"/>
                                      </p:to>
                                    </p:set>
                                    <p:animEffect transition="in" filter="dissolve">
                                      <p:cBhvr>
                                        <p:cTn id="17" dur="500"/>
                                        <p:tgtEl>
                                          <p:spTgt spid="5">
                                            <p:graphicEl>
                                              <a:chart seriesIdx="0" categoryIdx="1" bldStep="ptInSeries"/>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
                                            <p:graphicEl>
                                              <a:chart seriesIdx="1" categoryIdx="0" bldStep="ptInSeries"/>
                                            </p:graphicEl>
                                          </p:spTgt>
                                        </p:tgtEl>
                                        <p:attrNameLst>
                                          <p:attrName>style.visibility</p:attrName>
                                        </p:attrNameLst>
                                      </p:cBhvr>
                                      <p:to>
                                        <p:strVal val="visible"/>
                                      </p:to>
                                    </p:set>
                                    <p:animEffect transition="in" filter="dissolve">
                                      <p:cBhvr>
                                        <p:cTn id="22" dur="500"/>
                                        <p:tgtEl>
                                          <p:spTgt spid="5">
                                            <p:graphicEl>
                                              <a:chart seriesIdx="1" categoryIdx="0" bldStep="ptInSeries"/>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
                                            <p:graphicEl>
                                              <a:chart seriesIdx="1" categoryIdx="1" bldStep="ptInSeries"/>
                                            </p:graphicEl>
                                          </p:spTgt>
                                        </p:tgtEl>
                                        <p:attrNameLst>
                                          <p:attrName>style.visibility</p:attrName>
                                        </p:attrNameLst>
                                      </p:cBhvr>
                                      <p:to>
                                        <p:strVal val="visible"/>
                                      </p:to>
                                    </p:set>
                                    <p:animEffect transition="in" filter="dissolve">
                                      <p:cBhvr>
                                        <p:cTn id="27" dur="500"/>
                                        <p:tgtEl>
                                          <p:spTgt spid="5">
                                            <p:graphicEl>
                                              <a:chart seriesIdx="1" categoryIdx="1" bldStep="ptInSeries"/>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
                                            <p:graphicEl>
                                              <a:chart seriesIdx="2" categoryIdx="0" bldStep="ptInSeries"/>
                                            </p:graphicEl>
                                          </p:spTgt>
                                        </p:tgtEl>
                                        <p:attrNameLst>
                                          <p:attrName>style.visibility</p:attrName>
                                        </p:attrNameLst>
                                      </p:cBhvr>
                                      <p:to>
                                        <p:strVal val="visible"/>
                                      </p:to>
                                    </p:set>
                                    <p:animEffect transition="in" filter="dissolve">
                                      <p:cBhvr>
                                        <p:cTn id="32" dur="500"/>
                                        <p:tgtEl>
                                          <p:spTgt spid="5">
                                            <p:graphicEl>
                                              <a:chart seriesIdx="2" categoryIdx="0" bldStep="ptInSeries"/>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
                                            <p:graphicEl>
                                              <a:chart seriesIdx="2" categoryIdx="1" bldStep="ptInSeries"/>
                                            </p:graphicEl>
                                          </p:spTgt>
                                        </p:tgtEl>
                                        <p:attrNameLst>
                                          <p:attrName>style.visibility</p:attrName>
                                        </p:attrNameLst>
                                      </p:cBhvr>
                                      <p:to>
                                        <p:strVal val="visible"/>
                                      </p:to>
                                    </p:set>
                                    <p:animEffect transition="in" filter="dissolve">
                                      <p:cBhvr>
                                        <p:cTn id="37" dur="500"/>
                                        <p:tgtEl>
                                          <p:spTgt spid="5">
                                            <p:graphicEl>
                                              <a:chart seriesIdx="2" categoryIdx="1" bldStep="ptIn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Chart bld="seriesEl"/>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solidFill>
                  <a:srgbClr val="0000FF"/>
                </a:solidFill>
              </a:rPr>
              <a:t>Euro Area Unemployment Rate Forecasts </a:t>
            </a:r>
            <a:br>
              <a:rPr lang="en-US" dirty="0" smtClean="0">
                <a:solidFill>
                  <a:srgbClr val="0000FF"/>
                </a:solidFill>
              </a:rPr>
            </a:br>
            <a:r>
              <a:rPr lang="en-US" dirty="0" smtClean="0">
                <a:solidFill>
                  <a:srgbClr val="0000FF"/>
                </a:solidFill>
              </a:rPr>
              <a:t>in 2007</a:t>
            </a:r>
            <a:endParaRPr lang="en-US" dirty="0">
              <a:solidFill>
                <a:srgbClr val="0000FF"/>
              </a:solidFill>
            </a:endParaRPr>
          </a:p>
        </p:txBody>
      </p:sp>
      <p:graphicFrame>
        <p:nvGraphicFramePr>
          <p:cNvPr id="5" name="Chart 4"/>
          <p:cNvGraphicFramePr/>
          <p:nvPr/>
        </p:nvGraphicFramePr>
        <p:xfrm>
          <a:off x="533400" y="1397000"/>
          <a:ext cx="83058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graphicEl>
                                              <a:chart seriesIdx="-3" categoryIdx="-3" bldStep="gridLegend"/>
                                            </p:graphicEl>
                                          </p:spTgt>
                                        </p:tgtEl>
                                        <p:attrNameLst>
                                          <p:attrName>style.visibility</p:attrName>
                                        </p:attrNameLst>
                                      </p:cBhvr>
                                      <p:to>
                                        <p:strVal val="visible"/>
                                      </p:to>
                                    </p:set>
                                    <p:animEffect transition="in" filter="dissolve">
                                      <p:cBhvr>
                                        <p:cTn id="7" dur="500"/>
                                        <p:tgtEl>
                                          <p:spTgt spid="5">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graphicEl>
                                              <a:chart seriesIdx="0" categoryIdx="0" bldStep="ptInSeries"/>
                                            </p:graphicEl>
                                          </p:spTgt>
                                        </p:tgtEl>
                                        <p:attrNameLst>
                                          <p:attrName>style.visibility</p:attrName>
                                        </p:attrNameLst>
                                      </p:cBhvr>
                                      <p:to>
                                        <p:strVal val="visible"/>
                                      </p:to>
                                    </p:set>
                                    <p:animEffect transition="in" filter="dissolve">
                                      <p:cBhvr>
                                        <p:cTn id="12" dur="500"/>
                                        <p:tgtEl>
                                          <p:spTgt spid="5">
                                            <p:graphicEl>
                                              <a:chart seriesIdx="0" categoryIdx="0" bldStep="ptIn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
                                            <p:graphicEl>
                                              <a:chart seriesIdx="0" categoryIdx="1" bldStep="ptInSeries"/>
                                            </p:graphicEl>
                                          </p:spTgt>
                                        </p:tgtEl>
                                        <p:attrNameLst>
                                          <p:attrName>style.visibility</p:attrName>
                                        </p:attrNameLst>
                                      </p:cBhvr>
                                      <p:to>
                                        <p:strVal val="visible"/>
                                      </p:to>
                                    </p:set>
                                    <p:animEffect transition="in" filter="dissolve">
                                      <p:cBhvr>
                                        <p:cTn id="17" dur="500"/>
                                        <p:tgtEl>
                                          <p:spTgt spid="5">
                                            <p:graphicEl>
                                              <a:chart seriesIdx="0" categoryIdx="1" bldStep="ptInSeries"/>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
                                            <p:graphicEl>
                                              <a:chart seriesIdx="1" categoryIdx="0" bldStep="ptInSeries"/>
                                            </p:graphicEl>
                                          </p:spTgt>
                                        </p:tgtEl>
                                        <p:attrNameLst>
                                          <p:attrName>style.visibility</p:attrName>
                                        </p:attrNameLst>
                                      </p:cBhvr>
                                      <p:to>
                                        <p:strVal val="visible"/>
                                      </p:to>
                                    </p:set>
                                    <p:animEffect transition="in" filter="dissolve">
                                      <p:cBhvr>
                                        <p:cTn id="22" dur="500"/>
                                        <p:tgtEl>
                                          <p:spTgt spid="5">
                                            <p:graphicEl>
                                              <a:chart seriesIdx="1" categoryIdx="0" bldStep="ptInSeries"/>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
                                            <p:graphicEl>
                                              <a:chart seriesIdx="1" categoryIdx="1" bldStep="ptInSeries"/>
                                            </p:graphicEl>
                                          </p:spTgt>
                                        </p:tgtEl>
                                        <p:attrNameLst>
                                          <p:attrName>style.visibility</p:attrName>
                                        </p:attrNameLst>
                                      </p:cBhvr>
                                      <p:to>
                                        <p:strVal val="visible"/>
                                      </p:to>
                                    </p:set>
                                    <p:animEffect transition="in" filter="dissolve">
                                      <p:cBhvr>
                                        <p:cTn id="27" dur="500"/>
                                        <p:tgtEl>
                                          <p:spTgt spid="5">
                                            <p:graphicEl>
                                              <a:chart seriesIdx="1" categoryIdx="1" bldStep="ptInSeries"/>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
                                            <p:graphicEl>
                                              <a:chart seriesIdx="2" categoryIdx="0" bldStep="ptInSeries"/>
                                            </p:graphicEl>
                                          </p:spTgt>
                                        </p:tgtEl>
                                        <p:attrNameLst>
                                          <p:attrName>style.visibility</p:attrName>
                                        </p:attrNameLst>
                                      </p:cBhvr>
                                      <p:to>
                                        <p:strVal val="visible"/>
                                      </p:to>
                                    </p:set>
                                    <p:animEffect transition="in" filter="dissolve">
                                      <p:cBhvr>
                                        <p:cTn id="32" dur="500"/>
                                        <p:tgtEl>
                                          <p:spTgt spid="5">
                                            <p:graphicEl>
                                              <a:chart seriesIdx="2" categoryIdx="0" bldStep="ptInSeries"/>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
                                            <p:graphicEl>
                                              <a:chart seriesIdx="2" categoryIdx="1" bldStep="ptInSeries"/>
                                            </p:graphicEl>
                                          </p:spTgt>
                                        </p:tgtEl>
                                        <p:attrNameLst>
                                          <p:attrName>style.visibility</p:attrName>
                                        </p:attrNameLst>
                                      </p:cBhvr>
                                      <p:to>
                                        <p:strVal val="visible"/>
                                      </p:to>
                                    </p:set>
                                    <p:animEffect transition="in" filter="dissolve">
                                      <p:cBhvr>
                                        <p:cTn id="37" dur="500"/>
                                        <p:tgtEl>
                                          <p:spTgt spid="5">
                                            <p:graphicEl>
                                              <a:chart seriesIdx="2" categoryIdx="1" bldStep="ptIn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Chart bld="seriesEl"/>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00FF"/>
                </a:solidFill>
              </a:rPr>
              <a:t>Unemployment Rate:</a:t>
            </a:r>
            <a:br>
              <a:rPr lang="en-US" dirty="0" smtClean="0">
                <a:solidFill>
                  <a:srgbClr val="0000FF"/>
                </a:solidFill>
              </a:rPr>
            </a:br>
            <a:r>
              <a:rPr lang="en-US" dirty="0" smtClean="0"/>
              <a:t>2013 WEO Forecast</a:t>
            </a:r>
            <a:endParaRPr lang="en-US" dirty="0"/>
          </a:p>
        </p:txBody>
      </p:sp>
      <p:graphicFrame>
        <p:nvGraphicFramePr>
          <p:cNvPr id="4" name="Chart 3"/>
          <p:cNvGraphicFramePr/>
          <p:nvPr/>
        </p:nvGraphicFramePr>
        <p:xfrm>
          <a:off x="228600" y="1524000"/>
          <a:ext cx="8763000" cy="5105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2.  Diagnosis: </a:t>
            </a:r>
            <a:br>
              <a:rPr lang="en-US" dirty="0" smtClean="0"/>
            </a:br>
            <a:r>
              <a:rPr lang="en-US" dirty="0" smtClean="0"/>
              <a:t>Cyclical or Structural	</a:t>
            </a:r>
            <a:endParaRPr lang="en-US" dirty="0"/>
          </a:p>
        </p:txBody>
      </p:sp>
      <p:sp>
        <p:nvSpPr>
          <p:cNvPr id="5" name="Subtitle 4"/>
          <p:cNvSpPr>
            <a:spLocks noGrp="1"/>
          </p:cNvSpPr>
          <p:nvPr>
            <p:ph type="subTitle" idx="1"/>
          </p:nvPr>
        </p:nvSpPr>
        <p:spPr>
          <a:xfrm>
            <a:off x="609600" y="3886200"/>
            <a:ext cx="7772400" cy="1752600"/>
          </a:xfrm>
        </p:spPr>
        <p:txBody>
          <a:bodyPr/>
          <a:lstStyle/>
          <a:p>
            <a:r>
              <a:rPr lang="en-US" dirty="0" smtClean="0"/>
              <a:t>Largely cyclical</a:t>
            </a:r>
          </a:p>
          <a:p>
            <a:r>
              <a:rPr lang="en-US" dirty="0" smtClean="0"/>
              <a:t>Risk of turning structural (“hysteresis”)?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1280</TotalTime>
  <Words>788</Words>
  <Application>Microsoft Office PowerPoint</Application>
  <PresentationFormat>On-screen Show (4:3)</PresentationFormat>
  <Paragraphs>180</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European Unemployment:  OuTcomeS and Outlook </vt:lpstr>
      <vt:lpstr>Outline</vt:lpstr>
      <vt:lpstr>1. European Unemployment</vt:lpstr>
      <vt:lpstr>Unemployment Rate: 2012</vt:lpstr>
      <vt:lpstr>Change in Unemployment Rate: 2012-2007</vt:lpstr>
      <vt:lpstr>Euro Area GDP Growth Forecasts  in 2007</vt:lpstr>
      <vt:lpstr>Euro Area Unemployment Rate Forecasts  in 2007</vt:lpstr>
      <vt:lpstr>Unemployment Rate: 2013 WEO Forecast</vt:lpstr>
      <vt:lpstr>2.  Diagnosis:  Cyclical or Structural </vt:lpstr>
      <vt:lpstr>A Debate since the 1970s … </vt:lpstr>
      <vt:lpstr>PowerPoint Presentation</vt:lpstr>
      <vt:lpstr>Stability in Beveridge Curve in Most Countries  (relative to past changes)</vt:lpstr>
      <vt:lpstr>Correlation between Change in Unemployment and Change in GDP (2012, in percent)</vt:lpstr>
      <vt:lpstr>Correlation between Change in Unemployment and Change in GDP (2012, in percent)</vt:lpstr>
      <vt:lpstr>3.  IMF Advice </vt:lpstr>
      <vt:lpstr>Framework</vt:lpstr>
      <vt:lpstr>PowerPoint Presentation</vt:lpstr>
      <vt:lpstr>IMF leadership on fiscal issues widely recognized … </vt:lpstr>
      <vt:lpstr>IMF leadership on fiscal issues widely recognized … </vt:lpstr>
      <vt:lpstr> “IMF Renews Push Against Austerity”   </vt:lpstr>
      <vt:lpstr> “IMF Renews Push Against Austerity”   </vt:lpstr>
      <vt:lpstr> “IMF Renews Push Against Austerity”   </vt:lpstr>
      <vt:lpstr>PowerPoint Presentation</vt:lpstr>
      <vt:lpstr>‘Recovery’ differs across groups</vt:lpstr>
      <vt:lpstr>PowerPoint Presentation</vt:lpstr>
      <vt:lpstr>PowerPoint Presentation</vt:lpstr>
    </vt:vector>
  </TitlesOfParts>
  <Company>International Monetary Fund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jrodriguez</dc:creator>
  <cp:lastModifiedBy>Sara</cp:lastModifiedBy>
  <cp:revision>188</cp:revision>
  <dcterms:created xsi:type="dcterms:W3CDTF">2010-11-15T15:25:26Z</dcterms:created>
  <dcterms:modified xsi:type="dcterms:W3CDTF">2013-04-18T16:28:37Z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836124639</vt:i4>
  </property>
  <property fmtid="{D5CDD505-2E9C-101B-9397-08002B2CF9AE}" pid="3" name="_NewReviewCycle">
    <vt:lpwstr/>
  </property>
  <property fmtid="{D5CDD505-2E9C-101B-9397-08002B2CF9AE}" pid="4" name="_EmailSubject">
    <vt:lpwstr>Panel with CEPR- time change?</vt:lpwstr>
  </property>
  <property fmtid="{D5CDD505-2E9C-101B-9397-08002B2CF9AE}" pid="5" name="_AuthorEmail">
    <vt:lpwstr>PLOUNGANI@imf.org</vt:lpwstr>
  </property>
  <property fmtid="{D5CDD505-2E9C-101B-9397-08002B2CF9AE}" pid="6" name="_AuthorEmailDisplayName">
    <vt:lpwstr>Loungani, Prakash</vt:lpwstr>
  </property>
  <property fmtid="{D5CDD505-2E9C-101B-9397-08002B2CF9AE}" pid="7" name="_PreviousAdHocReviewCycleID">
    <vt:i4>479070617</vt:i4>
  </property>
</Properties>
</file>