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73" r:id="rId5"/>
    <p:sldId id="266" r:id="rId6"/>
    <p:sldId id="285" r:id="rId7"/>
    <p:sldId id="286" r:id="rId8"/>
    <p:sldId id="271" r:id="rId9"/>
    <p:sldId id="275" r:id="rId10"/>
    <p:sldId id="268" r:id="rId11"/>
    <p:sldId id="277" r:id="rId12"/>
    <p:sldId id="276" r:id="rId13"/>
    <p:sldId id="278" r:id="rId14"/>
    <p:sldId id="279" r:id="rId15"/>
    <p:sldId id="263" r:id="rId16"/>
    <p:sldId id="261" r:id="rId17"/>
    <p:sldId id="287" r:id="rId18"/>
    <p:sldId id="283" r:id="rId19"/>
    <p:sldId id="284" r:id="rId20"/>
    <p:sldId id="280" r:id="rId21"/>
    <p:sldId id="281" r:id="rId22"/>
    <p:sldId id="28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e Batt" initials="R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38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532141-1F0C-4E46-AA41-4817E6874307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57A4F5-A7DD-48F0-9FB4-9F6085CC3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8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recent</a:t>
            </a:r>
            <a:r>
              <a:rPr lang="en-US" baseline="0" dirty="0" smtClean="0"/>
              <a:t> study of 144 LBO funds that appear to be representative of the industry found that all 144 charged 20% carry. (</a:t>
            </a:r>
            <a:r>
              <a:rPr lang="en-US" baseline="0" dirty="0" err="1" smtClean="0"/>
              <a:t>Metrick</a:t>
            </a:r>
            <a:r>
              <a:rPr lang="en-US" baseline="0" dirty="0" smtClean="0"/>
              <a:t> and Yasuda, 2009)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7A4F5-A7DD-48F0-9FB4-9F6085CC3C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84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7A4F5-A7DD-48F0-9FB4-9F6085CC3C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Bondholders recover less in PE-backed</a:t>
            </a:r>
            <a:r>
              <a:rPr lang="en-US" baseline="0" dirty="0" smtClean="0"/>
              <a:t> bankruptcies because PE firms better able to negotiate ‘covenant lite’ agreements, so lenders have little early recourse.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7A4F5-A7DD-48F0-9FB4-9F6085CC3C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0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9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4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8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5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3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7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8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6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8000">
              <a:schemeClr val="bg1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105D411-9AA1-444C-9388-D5A48045E27F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3477DF11-E554-4CB0-8F51-EEE82615C1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Private Equity Briefing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696200" cy="1752600"/>
          </a:xfrm>
        </p:spPr>
        <p:txBody>
          <a:bodyPr/>
          <a:lstStyle/>
          <a:p>
            <a:r>
              <a:rPr lang="en-US" dirty="0" smtClean="0"/>
              <a:t>Eileen </a:t>
            </a:r>
            <a:r>
              <a:rPr lang="en-US" dirty="0" err="1" smtClean="0"/>
              <a:t>Appelbaum</a:t>
            </a:r>
            <a:endParaRPr lang="en-US" dirty="0" smtClean="0"/>
          </a:p>
          <a:p>
            <a:r>
              <a:rPr lang="en-US" dirty="0" smtClean="0"/>
              <a:t>Center for Economic and Policy Research</a:t>
            </a:r>
          </a:p>
          <a:p>
            <a:r>
              <a:rPr lang="en-US" dirty="0" smtClean="0"/>
              <a:t>February 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sz="3200" dirty="0" smtClean="0"/>
              <a:t>Private Equity and Jobs</a:t>
            </a:r>
            <a:br>
              <a:rPr lang="en-US" sz="3200" dirty="0" smtClean="0"/>
            </a:br>
            <a:r>
              <a:rPr lang="en-US" sz="2800" dirty="0" smtClean="0"/>
              <a:t>Davis et al. 2008 vs. Davis et al. 2011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/>
          <a:lstStyle/>
          <a:p>
            <a:r>
              <a:rPr lang="en-US" sz="2600" dirty="0" smtClean="0"/>
              <a:t>Compare employment dynamics in “targets” acquired by PE in LBO 1/1980 – 12/2005 with “controls”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r>
              <a:rPr lang="en-US" sz="2600" dirty="0" smtClean="0"/>
              <a:t>Same data sets and methodology used in both, but</a:t>
            </a:r>
          </a:p>
          <a:p>
            <a:endParaRPr lang="en-US" sz="800" dirty="0" smtClean="0"/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sz="2400" dirty="0" smtClean="0"/>
              <a:t>Results in 2008 far less favorable to PE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400" dirty="0" smtClean="0"/>
          </a:p>
          <a:p>
            <a:r>
              <a:rPr lang="en-US" sz="2400" dirty="0" smtClean="0"/>
              <a:t>But even in 2011, no support: “employment grows a tad more slowly in PE than in non-PE owned companies”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cquiring a company and its employees does not count as job </a:t>
            </a:r>
            <a:r>
              <a:rPr lang="en-US" sz="2400" i="1" dirty="0" smtClean="0"/>
              <a:t>creation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467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z="3400" dirty="0" smtClean="0"/>
              <a:t>PE and Jobs: Results from 2008 Study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/>
          <a:lstStyle/>
          <a:p>
            <a:r>
              <a:rPr lang="en-US" sz="2600" dirty="0" smtClean="0"/>
              <a:t>Establishments</a:t>
            </a:r>
          </a:p>
          <a:p>
            <a:endParaRPr lang="en-US" sz="800" dirty="0" smtClean="0"/>
          </a:p>
          <a:p>
            <a:pPr marL="457200" lvl="1" indent="0">
              <a:buNone/>
            </a:pPr>
            <a:r>
              <a:rPr lang="en-US" sz="2400" dirty="0" smtClean="0"/>
              <a:t>“…five years after the transaction, the targets have a level of employment that is 10.3% lower than it would be if targets had exhibited the same growth rates as controls” (p. 50)</a:t>
            </a:r>
          </a:p>
          <a:p>
            <a:pPr lvl="1"/>
            <a:endParaRPr lang="en-US" sz="2000" dirty="0"/>
          </a:p>
          <a:p>
            <a:pPr lvl="1"/>
            <a:endParaRPr lang="en-US" sz="800" dirty="0" smtClean="0"/>
          </a:p>
          <a:p>
            <a:r>
              <a:rPr lang="en-US" sz="2600" dirty="0" smtClean="0"/>
              <a:t>Firms - restricted sample b/c matching issue, firm deaths</a:t>
            </a:r>
          </a:p>
          <a:p>
            <a:endParaRPr lang="en-US" sz="800" dirty="0" smtClean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 Jobs analysis </a:t>
            </a:r>
            <a:r>
              <a:rPr lang="en-US" sz="2200" i="1" dirty="0" smtClean="0"/>
              <a:t>includes</a:t>
            </a:r>
            <a:r>
              <a:rPr lang="en-US" sz="2200" dirty="0" smtClean="0"/>
              <a:t> greenfield sites, acquisitions, divestitures</a:t>
            </a:r>
          </a:p>
          <a:p>
            <a:pPr lvl="1">
              <a:spcBef>
                <a:spcPts val="0"/>
              </a:spcBef>
            </a:pPr>
            <a:endParaRPr lang="en-US" sz="2200" dirty="0" smtClean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Two years after transaction: “targets have a 3.6% lower net employment growth rate than controls over this period” (p. 52)</a:t>
            </a:r>
          </a:p>
          <a:p>
            <a:pPr lvl="1">
              <a:spcBef>
                <a:spcPts val="0"/>
              </a:spcBef>
            </a:pPr>
            <a:endParaRPr lang="en-US" sz="2200" dirty="0" smtClean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Target firms shut down twice as many establishments than controls</a:t>
            </a:r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789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sz="3400" dirty="0" smtClean="0"/>
              <a:t>PE and Jobs: Results from 2011 Study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    Establishments</a:t>
            </a:r>
          </a:p>
          <a:p>
            <a:endParaRPr lang="en-US" sz="800" dirty="0" smtClean="0"/>
          </a:p>
          <a:p>
            <a:pPr lvl="1"/>
            <a:r>
              <a:rPr lang="en-US" sz="2100" dirty="0" smtClean="0"/>
              <a:t>“Perhaps </a:t>
            </a:r>
            <a:r>
              <a:rPr lang="en-US" sz="2100" dirty="0"/>
              <a:t>surprisingly, </a:t>
            </a:r>
            <a:r>
              <a:rPr lang="en-US" sz="2100" dirty="0" smtClean="0"/>
              <a:t>…[there is] no </a:t>
            </a:r>
            <a:r>
              <a:rPr lang="en-US" sz="2100" dirty="0"/>
              <a:t>systematic pattern of slower job growth at targets in the years leading up to </a:t>
            </a:r>
            <a:r>
              <a:rPr lang="en-US" sz="2100" dirty="0" smtClean="0"/>
              <a:t>buyout </a:t>
            </a:r>
            <a:r>
              <a:rPr lang="en-US" sz="2100" dirty="0"/>
              <a:t>transactions. In the transaction year itself, employment growth at targets is actually 2 </a:t>
            </a:r>
            <a:r>
              <a:rPr lang="en-US" sz="2100" dirty="0" smtClean="0"/>
              <a:t>percentage </a:t>
            </a:r>
            <a:r>
              <a:rPr lang="en-US" sz="2100" dirty="0"/>
              <a:t>points higher than at controls. However, there is a clear pattern of slower growth at </a:t>
            </a:r>
            <a:r>
              <a:rPr lang="en-US" sz="2100" dirty="0" smtClean="0"/>
              <a:t>targets </a:t>
            </a:r>
            <a:r>
              <a:rPr lang="en-US" sz="2100" dirty="0"/>
              <a:t>post buyout, with growth differentials ranging from 0.5% to 2% per year. These </a:t>
            </a:r>
            <a:r>
              <a:rPr lang="en-US" sz="2100" dirty="0" smtClean="0"/>
              <a:t>differentials </a:t>
            </a:r>
            <a:r>
              <a:rPr lang="en-US" sz="2100" dirty="0"/>
              <a:t>cumulate to 3.2% of employment in the first two years post buyout and 6.4% over </a:t>
            </a:r>
            <a:r>
              <a:rPr lang="en-US" sz="2100" dirty="0" smtClean="0"/>
              <a:t>five </a:t>
            </a:r>
            <a:r>
              <a:rPr lang="en-US" sz="2100" dirty="0"/>
              <a:t>years</a:t>
            </a:r>
            <a:r>
              <a:rPr lang="en-US" sz="2100" dirty="0" smtClean="0"/>
              <a:t>.” p. 17</a:t>
            </a:r>
          </a:p>
          <a:p>
            <a:pPr marL="457200" lvl="1" indent="0">
              <a:buNone/>
            </a:pPr>
            <a:endParaRPr lang="en-US" sz="2100" dirty="0"/>
          </a:p>
          <a:p>
            <a:pPr lvl="1"/>
            <a:r>
              <a:rPr lang="en-US" sz="2100" dirty="0" smtClean="0"/>
              <a:t>“Slower employment growth at PE targets post buyout entirely reflects a greater pace of job destruction” pp. 17-18; half due to closings</a:t>
            </a:r>
          </a:p>
          <a:p>
            <a:pPr lvl="1"/>
            <a:endParaRPr lang="en-US" sz="2100" dirty="0" smtClean="0"/>
          </a:p>
          <a:p>
            <a:pPr lvl="1"/>
            <a:r>
              <a:rPr lang="en-US" sz="2100" dirty="0"/>
              <a:t>I</a:t>
            </a:r>
            <a:r>
              <a:rPr lang="en-US" sz="2100" dirty="0" smtClean="0"/>
              <a:t>n retail, employment falls by nearly 12% in targets relative to controls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090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3400" dirty="0" smtClean="0"/>
              <a:t>PE and Jobs: Results from 2011 Study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     Firms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pPr lvl="1"/>
            <a:r>
              <a:rPr lang="en-US" sz="2200" dirty="0" smtClean="0"/>
              <a:t>Continuers and deaths: “Summing these two components yields a two-year employment </a:t>
            </a:r>
            <a:r>
              <a:rPr lang="en-US" sz="2200" b="1" dirty="0" smtClean="0"/>
              <a:t>growth rate differential of -5.49 percentage points</a:t>
            </a:r>
            <a:r>
              <a:rPr lang="en-US" sz="2200" dirty="0" smtClean="0"/>
              <a:t> (-1.36 -4.13) for targets, a large difference” p. 23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Adding in greater job growth for targets than controls at greenfield establishments (+1.87)” yields a </a:t>
            </a:r>
            <a:r>
              <a:rPr lang="en-US" sz="2200" b="1" dirty="0" smtClean="0"/>
              <a:t>differential of -3.62 percentage points</a:t>
            </a:r>
            <a:r>
              <a:rPr lang="en-US" sz="2200" dirty="0" smtClean="0"/>
              <a:t> for targets” p. 23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Only when acquisitions are included does the employment growth differential shrink to less than 1%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“Finally, </a:t>
            </a:r>
            <a:r>
              <a:rPr lang="en-US" sz="2200" b="1" dirty="0" smtClean="0"/>
              <a:t>bringing in the role of acquisitions and divestitures reduces this differential to -0.81 points </a:t>
            </a:r>
            <a:r>
              <a:rPr lang="en-US" sz="2200" dirty="0" smtClean="0"/>
              <a:t>…” p. 23</a:t>
            </a:r>
          </a:p>
          <a:p>
            <a:pPr marL="914400" lvl="2" indent="0">
              <a:buNone/>
            </a:pPr>
            <a:r>
              <a:rPr lang="en-US" sz="2200" dirty="0" smtClean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938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z="3400" dirty="0" smtClean="0"/>
              <a:t>Why So Much Job Destruction in Retail?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r>
              <a:rPr lang="en-US" sz="2600" dirty="0" smtClean="0"/>
              <a:t>Competitive pressure on retailers </a:t>
            </a:r>
          </a:p>
          <a:p>
            <a:pPr lvl="1">
              <a:spcBef>
                <a:spcPts val="1000"/>
              </a:spcBef>
            </a:pPr>
            <a:r>
              <a:rPr lang="en-US" sz="2200" dirty="0" smtClean="0"/>
              <a:t>Wal-Mart, Target, Sam’s Club and Amazon and others </a:t>
            </a:r>
          </a:p>
          <a:p>
            <a:pPr lvl="1">
              <a:spcBef>
                <a:spcPts val="1000"/>
              </a:spcBef>
            </a:pPr>
            <a:r>
              <a:rPr lang="en-US" sz="2200" dirty="0" smtClean="0"/>
              <a:t>Applies equally to retailers that are PE targets and other retailers</a:t>
            </a:r>
          </a:p>
          <a:p>
            <a:endParaRPr lang="en-US" sz="2400" dirty="0" smtClean="0"/>
          </a:p>
          <a:p>
            <a:r>
              <a:rPr lang="en-US" sz="2600" dirty="0" err="1" smtClean="0"/>
              <a:t>OpCo</a:t>
            </a:r>
            <a:r>
              <a:rPr lang="en-US" sz="2600" dirty="0" smtClean="0"/>
              <a:t>/</a:t>
            </a:r>
            <a:r>
              <a:rPr lang="en-US" sz="2600" dirty="0" err="1" smtClean="0"/>
              <a:t>PropCo</a:t>
            </a:r>
            <a:r>
              <a:rPr lang="en-US" sz="2600" dirty="0" smtClean="0"/>
              <a:t> model in retail (other w/large RE assets)</a:t>
            </a:r>
          </a:p>
          <a:p>
            <a:pPr lvl="1">
              <a:spcBef>
                <a:spcPts val="1000"/>
              </a:spcBef>
            </a:pPr>
            <a:r>
              <a:rPr lang="en-US" sz="2200" dirty="0" smtClean="0"/>
              <a:t>Retail highly cyclical: traditionally low debt, own store properties</a:t>
            </a:r>
          </a:p>
          <a:p>
            <a:pPr lvl="1">
              <a:spcBef>
                <a:spcPts val="1000"/>
              </a:spcBef>
            </a:pPr>
            <a:r>
              <a:rPr lang="en-US" sz="2200" dirty="0" smtClean="0"/>
              <a:t>PE splits retail chain into operating company that runs the stores, property company that owns the real estate, sells to REIT</a:t>
            </a:r>
          </a:p>
          <a:p>
            <a:pPr lvl="1">
              <a:spcBef>
                <a:spcPts val="1000"/>
              </a:spcBef>
            </a:pPr>
            <a:r>
              <a:rPr lang="en-US" sz="2200" dirty="0" err="1" smtClean="0"/>
              <a:t>OpCo</a:t>
            </a:r>
            <a:r>
              <a:rPr lang="en-US" sz="2200" dirty="0" smtClean="0"/>
              <a:t> pays rent to </a:t>
            </a:r>
            <a:r>
              <a:rPr lang="en-US" sz="2200" dirty="0" err="1" smtClean="0"/>
              <a:t>PropCo</a:t>
            </a:r>
            <a:endParaRPr lang="en-US" sz="2200" dirty="0" smtClean="0"/>
          </a:p>
          <a:p>
            <a:pPr lvl="1"/>
            <a:endParaRPr lang="en-US" sz="2000" dirty="0" smtClean="0"/>
          </a:p>
          <a:p>
            <a:r>
              <a:rPr lang="en-US" sz="2600" dirty="0" smtClean="0"/>
              <a:t>W/O cushion and w/high rent, any trouble = distress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113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200" dirty="0"/>
              <a:t>Measuring Fund Returns</a:t>
            </a:r>
            <a:br>
              <a:rPr lang="en-US" sz="3200" dirty="0"/>
            </a:br>
            <a:r>
              <a:rPr lang="en-US" sz="2000" dirty="0" smtClean="0"/>
              <a:t>(Kaplan and </a:t>
            </a:r>
            <a:r>
              <a:rPr lang="en-US" sz="2000" dirty="0" err="1" smtClean="0"/>
              <a:t>Schoar</a:t>
            </a:r>
            <a:r>
              <a:rPr lang="en-US" sz="2000" dirty="0" smtClean="0"/>
              <a:t> 2005) </a:t>
            </a:r>
            <a:r>
              <a:rPr lang="en-US" sz="2000" dirty="0"/>
              <a:t>vs</a:t>
            </a:r>
            <a:r>
              <a:rPr lang="en-US" sz="2000" dirty="0" smtClean="0"/>
              <a:t>.(</a:t>
            </a:r>
            <a:r>
              <a:rPr lang="en-US" sz="2000" dirty="0"/>
              <a:t>Harris, </a:t>
            </a:r>
            <a:r>
              <a:rPr lang="en-US" sz="2000" dirty="0" err="1"/>
              <a:t>Jenkinson</a:t>
            </a:r>
            <a:r>
              <a:rPr lang="en-US" sz="2000" dirty="0"/>
              <a:t> and Kaplan </a:t>
            </a:r>
            <a:r>
              <a:rPr lang="en-US" sz="2000" dirty="0" smtClean="0"/>
              <a:t>2011)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</p:spPr>
        <p:txBody>
          <a:bodyPr/>
          <a:lstStyle/>
          <a:p>
            <a:r>
              <a:rPr lang="en-US" sz="2600" dirty="0" smtClean="0"/>
              <a:t>Venture Economics data (2005) from reporting by </a:t>
            </a:r>
            <a:r>
              <a:rPr lang="en-US" sz="2600" dirty="0"/>
              <a:t>GPs </a:t>
            </a:r>
            <a:r>
              <a:rPr lang="en-US" sz="2600" dirty="0" smtClean="0"/>
              <a:t>&amp; LPs</a:t>
            </a:r>
          </a:p>
          <a:p>
            <a:pPr marL="457200" lvl="1" indent="0">
              <a:buNone/>
            </a:pPr>
            <a:r>
              <a:rPr lang="en-US" sz="2200" i="1" dirty="0" smtClean="0"/>
              <a:t>“[w]e </a:t>
            </a:r>
            <a:r>
              <a:rPr lang="en-US" sz="2200" i="1" dirty="0"/>
              <a:t>believe that if there is a bias it would most likely </a:t>
            </a:r>
            <a:r>
              <a:rPr lang="en-US" sz="2200" i="1" dirty="0" smtClean="0"/>
              <a:t>take </a:t>
            </a:r>
            <a:r>
              <a:rPr lang="en-US" sz="2200" i="1" dirty="0"/>
              <a:t>the form of underreporting by worse performing </a:t>
            </a:r>
            <a:r>
              <a:rPr lang="en-US" sz="2200" i="1" dirty="0" smtClean="0"/>
              <a:t>funds. ….this </a:t>
            </a:r>
            <a:r>
              <a:rPr lang="en-US" sz="2200" i="1" dirty="0"/>
              <a:t>would create an upward bias on our results on average </a:t>
            </a:r>
            <a:r>
              <a:rPr lang="en-US" sz="2200" i="1" dirty="0" smtClean="0"/>
              <a:t>returns.” </a:t>
            </a:r>
            <a:r>
              <a:rPr lang="en-US" sz="2200" dirty="0" smtClean="0"/>
              <a:t>p. 1794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r>
              <a:rPr lang="en-US" sz="2600" dirty="0" smtClean="0"/>
              <a:t>VE data (2011)</a:t>
            </a:r>
          </a:p>
          <a:p>
            <a:pPr marL="457200" lvl="1" indent="0">
              <a:buNone/>
            </a:pPr>
            <a:r>
              <a:rPr lang="en-US" sz="2200" dirty="0"/>
              <a:t> </a:t>
            </a:r>
            <a:r>
              <a:rPr lang="en-US" sz="2200" i="1" dirty="0" smtClean="0"/>
              <a:t>“VE </a:t>
            </a:r>
            <a:r>
              <a:rPr lang="en-US" sz="2200" i="1" dirty="0"/>
              <a:t>PMEs are lower than those of the other three commercial </a:t>
            </a:r>
            <a:r>
              <a:rPr lang="en-US" sz="2200" i="1" dirty="0" smtClean="0"/>
              <a:t>databases….We </a:t>
            </a:r>
            <a:r>
              <a:rPr lang="en-US" sz="2200" i="1" dirty="0"/>
              <a:t>interpret our </a:t>
            </a:r>
            <a:r>
              <a:rPr lang="en-US" sz="2200" i="1" dirty="0" smtClean="0"/>
              <a:t>results </a:t>
            </a:r>
            <a:r>
              <a:rPr lang="en-US" sz="2200" i="1" dirty="0"/>
              <a:t>as suggesting that it is highly likely that the VE returns understate buyout </a:t>
            </a:r>
            <a:r>
              <a:rPr lang="en-US" sz="2200" i="1" dirty="0" smtClean="0"/>
              <a:t>fund </a:t>
            </a:r>
            <a:r>
              <a:rPr lang="en-US" sz="2200" i="1" dirty="0"/>
              <a:t>performance</a:t>
            </a:r>
            <a:r>
              <a:rPr lang="en-US" sz="2200" i="1" dirty="0" smtClean="0"/>
              <a:t>.”</a:t>
            </a:r>
            <a:r>
              <a:rPr lang="en-US" sz="2200" dirty="0" smtClean="0"/>
              <a:t> pp. 3-4  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r>
              <a:rPr lang="en-US" sz="2600" dirty="0" err="1" smtClean="0"/>
              <a:t>Burgiss</a:t>
            </a:r>
            <a:r>
              <a:rPr lang="en-US" sz="2600" dirty="0" smtClean="0"/>
              <a:t> data (2011) from LPs that use </a:t>
            </a:r>
            <a:r>
              <a:rPr lang="en-US" sz="2600" dirty="0" err="1" smtClean="0"/>
              <a:t>Burgiss</a:t>
            </a:r>
            <a:r>
              <a:rPr lang="en-US" sz="2600" dirty="0" smtClean="0"/>
              <a:t> system</a:t>
            </a:r>
          </a:p>
          <a:p>
            <a:endParaRPr lang="en-US" sz="400" dirty="0" smtClean="0"/>
          </a:p>
          <a:p>
            <a:r>
              <a:rPr lang="en-US" sz="2600" dirty="0" smtClean="0"/>
              <a:t>Unknowable (self) selection bias in both data sets  </a:t>
            </a:r>
            <a:endParaRPr lang="en-US" sz="26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5185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400" dirty="0" smtClean="0"/>
              <a:t>Method to Compare PE Returns to S&amp;P: </a:t>
            </a:r>
            <a:br>
              <a:rPr lang="en-US" sz="3400" dirty="0" smtClean="0"/>
            </a:br>
            <a:r>
              <a:rPr lang="en-US" sz="2400" dirty="0" smtClean="0"/>
              <a:t>2005 vs. 2011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r>
              <a:rPr lang="en-US" sz="2600" dirty="0" smtClean="0"/>
              <a:t>Public Market Equivalent (PME) compares LP return </a:t>
            </a:r>
            <a:r>
              <a:rPr lang="en-US" sz="2600" dirty="0"/>
              <a:t>net of fees to </a:t>
            </a:r>
            <a:r>
              <a:rPr lang="en-US" sz="2600" dirty="0" smtClean="0"/>
              <a:t>equivalent </a:t>
            </a:r>
            <a:r>
              <a:rPr lang="en-US" sz="2600" dirty="0"/>
              <a:t>investment </a:t>
            </a:r>
            <a:r>
              <a:rPr lang="en-US" sz="2600" dirty="0" smtClean="0"/>
              <a:t>in </a:t>
            </a:r>
            <a:r>
              <a:rPr lang="en-US" sz="2600" dirty="0"/>
              <a:t>S&amp;P </a:t>
            </a:r>
            <a:r>
              <a:rPr lang="en-US" sz="2600" dirty="0" smtClean="0"/>
              <a:t>500</a:t>
            </a:r>
          </a:p>
          <a:p>
            <a:endParaRPr lang="en-US" sz="2600" dirty="0" smtClean="0"/>
          </a:p>
          <a:p>
            <a:r>
              <a:rPr lang="en-US" sz="2600" dirty="0" smtClean="0"/>
              <a:t>Private </a:t>
            </a:r>
            <a:r>
              <a:rPr lang="en-US" sz="2600" dirty="0"/>
              <a:t>Equity Returns </a:t>
            </a:r>
            <a:r>
              <a:rPr lang="en-US" sz="2600" dirty="0" smtClean="0"/>
              <a:t>(2005) </a:t>
            </a:r>
            <a:endParaRPr lang="en-US" sz="2600" dirty="0"/>
          </a:p>
          <a:p>
            <a:pPr lvl="1"/>
            <a:r>
              <a:rPr lang="en-US" sz="2200" dirty="0" smtClean="0"/>
              <a:t>Sample includes only funds that are liquidated</a:t>
            </a:r>
          </a:p>
          <a:p>
            <a:pPr lvl="1"/>
            <a:r>
              <a:rPr lang="en-US" sz="2200" dirty="0" smtClean="0"/>
              <a:t>Inflows are actual cash flows to LPs, not subjective estimates</a:t>
            </a:r>
            <a:endParaRPr lang="en-US" sz="1200" dirty="0" smtClean="0"/>
          </a:p>
          <a:p>
            <a:endParaRPr lang="en-US" sz="2600" dirty="0" smtClean="0"/>
          </a:p>
          <a:p>
            <a:r>
              <a:rPr lang="en-US" sz="2600" dirty="0" smtClean="0"/>
              <a:t>Private Equity Returns (2011)</a:t>
            </a:r>
          </a:p>
          <a:p>
            <a:pPr lvl="1"/>
            <a:r>
              <a:rPr lang="en-US" sz="2200" dirty="0" smtClean="0"/>
              <a:t>Sample includes funds that have not exited all investments</a:t>
            </a:r>
          </a:p>
          <a:p>
            <a:pPr lvl="1"/>
            <a:r>
              <a:rPr lang="en-US" sz="2200" dirty="0" smtClean="0"/>
              <a:t>Distributions </a:t>
            </a:r>
            <a:r>
              <a:rPr lang="en-US" sz="2200" dirty="0"/>
              <a:t>include </a:t>
            </a:r>
            <a:r>
              <a:rPr lang="en-US" sz="2200" dirty="0" smtClean="0"/>
              <a:t>estimated </a:t>
            </a:r>
            <a:r>
              <a:rPr lang="en-US" sz="2200" dirty="0"/>
              <a:t>value of </a:t>
            </a:r>
            <a:r>
              <a:rPr lang="en-US" sz="2200" dirty="0" smtClean="0"/>
              <a:t>unrealized (illiquid) investments in portfolio companies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202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143000"/>
          </a:xfrm>
        </p:spPr>
        <p:txBody>
          <a:bodyPr/>
          <a:lstStyle/>
          <a:p>
            <a:r>
              <a:rPr lang="en-US" sz="3400" dirty="0" smtClean="0"/>
              <a:t>Unrealized Investments as % of Fund Holdings </a:t>
            </a:r>
            <a:r>
              <a:rPr lang="en-US" sz="3000" dirty="0" smtClean="0"/>
              <a:t>(2011 analysis)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724400"/>
          </a:xfrm>
        </p:spPr>
        <p:txBody>
          <a:bodyPr/>
          <a:lstStyle/>
          <a:p>
            <a:r>
              <a:rPr lang="en-US" sz="2600" dirty="0"/>
              <a:t>U</a:t>
            </a:r>
            <a:r>
              <a:rPr lang="en-US" sz="2600" dirty="0" smtClean="0"/>
              <a:t>nrealized </a:t>
            </a:r>
            <a:r>
              <a:rPr lang="en-US" sz="2600" dirty="0"/>
              <a:t>investments are less than 3% </a:t>
            </a:r>
            <a:r>
              <a:rPr lang="en-US" sz="2600" dirty="0" smtClean="0"/>
              <a:t>for </a:t>
            </a:r>
            <a:r>
              <a:rPr lang="en-US" sz="2600" dirty="0"/>
              <a:t>median fund </a:t>
            </a:r>
            <a:r>
              <a:rPr lang="en-US" sz="2600" dirty="0" smtClean="0"/>
              <a:t>pre-1999</a:t>
            </a:r>
          </a:p>
          <a:p>
            <a:endParaRPr lang="en-US" sz="2600" dirty="0" smtClean="0"/>
          </a:p>
          <a:p>
            <a:r>
              <a:rPr lang="en-US" sz="2600" dirty="0" smtClean="0"/>
              <a:t>10</a:t>
            </a:r>
            <a:r>
              <a:rPr lang="en-US" sz="2600" dirty="0"/>
              <a:t>% for </a:t>
            </a:r>
            <a:r>
              <a:rPr lang="en-US" sz="2600" dirty="0" smtClean="0"/>
              <a:t>median </a:t>
            </a:r>
            <a:r>
              <a:rPr lang="en-US" sz="2600" dirty="0"/>
              <a:t>1999 </a:t>
            </a:r>
            <a:r>
              <a:rPr lang="en-US" sz="2600" dirty="0" smtClean="0"/>
              <a:t>fund, 38% for median </a:t>
            </a:r>
            <a:r>
              <a:rPr lang="en-US" sz="2600" dirty="0"/>
              <a:t>2000 </a:t>
            </a:r>
            <a:r>
              <a:rPr lang="en-US" sz="2600" dirty="0" smtClean="0"/>
              <a:t>fund </a:t>
            </a:r>
          </a:p>
          <a:p>
            <a:endParaRPr lang="en-US" sz="2600" dirty="0" smtClean="0"/>
          </a:p>
          <a:p>
            <a:r>
              <a:rPr lang="en-US" sz="2600" dirty="0" smtClean="0"/>
              <a:t>55</a:t>
            </a:r>
            <a:r>
              <a:rPr lang="en-US" sz="2600" dirty="0"/>
              <a:t>% for </a:t>
            </a:r>
            <a:r>
              <a:rPr lang="en-US" sz="2600" dirty="0" smtClean="0"/>
              <a:t>median </a:t>
            </a:r>
            <a:r>
              <a:rPr lang="en-US" sz="2600" dirty="0"/>
              <a:t>2002 fund, 71% </a:t>
            </a:r>
            <a:r>
              <a:rPr lang="en-US" sz="2600" dirty="0" smtClean="0"/>
              <a:t>for </a:t>
            </a:r>
            <a:r>
              <a:rPr lang="en-US" sz="2600" dirty="0"/>
              <a:t>median 2003 fund, </a:t>
            </a:r>
            <a:r>
              <a:rPr lang="en-US" sz="2600" dirty="0" smtClean="0"/>
              <a:t>exceed </a:t>
            </a:r>
            <a:r>
              <a:rPr lang="en-US" sz="2600" dirty="0"/>
              <a:t>80% for vintages after </a:t>
            </a:r>
            <a:r>
              <a:rPr lang="en-US" sz="2600" dirty="0" smtClean="0"/>
              <a:t>2003</a:t>
            </a:r>
          </a:p>
          <a:p>
            <a:endParaRPr lang="en-US" sz="2600" dirty="0" smtClean="0"/>
          </a:p>
          <a:p>
            <a:r>
              <a:rPr lang="en-US" sz="2600" dirty="0" smtClean="0"/>
              <a:t>From 2002 on, more than half the ‘distributions’ are subjective estimates, not money to take to bank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886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sz="3400" dirty="0"/>
              <a:t>LP Returns Net of Fees Relative to S&amp;P 500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/>
          <a:lstStyle/>
          <a:p>
            <a:r>
              <a:rPr lang="en-US" sz="2600" dirty="0" smtClean="0"/>
              <a:t>Kaplan &amp; </a:t>
            </a:r>
            <a:r>
              <a:rPr lang="en-US" sz="2600" dirty="0" err="1" smtClean="0"/>
              <a:t>Schoar</a:t>
            </a:r>
            <a:r>
              <a:rPr lang="en-US" sz="2600" dirty="0" smtClean="0"/>
              <a:t> 2005:  Vintage 1984-1997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On average, investing in S&amp;P 500 beats PE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Only top quarter of PE funds beats market on average</a:t>
            </a:r>
          </a:p>
          <a:p>
            <a:pPr lvl="1"/>
            <a:r>
              <a:rPr lang="en-US" sz="2200" dirty="0"/>
              <a:t>Equal weighted: </a:t>
            </a:r>
            <a:r>
              <a:rPr lang="en-US" sz="2000" dirty="0">
                <a:solidFill>
                  <a:prstClr val="black"/>
                </a:solidFill>
              </a:rPr>
              <a:t>Median = 0.80, </a:t>
            </a:r>
            <a:r>
              <a:rPr lang="en-US" sz="2000" b="1" dirty="0">
                <a:solidFill>
                  <a:prstClr val="black"/>
                </a:solidFill>
              </a:rPr>
              <a:t>Av = 0.97</a:t>
            </a:r>
            <a:r>
              <a:rPr lang="en-US" sz="2000" dirty="0">
                <a:solidFill>
                  <a:prstClr val="black"/>
                </a:solidFill>
              </a:rPr>
              <a:t>, 25%ile = 0.63, 75%ile = 1.12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Size weighted: </a:t>
            </a:r>
            <a:r>
              <a:rPr lang="en-US" sz="2000" dirty="0">
                <a:solidFill>
                  <a:prstClr val="black"/>
                </a:solidFill>
              </a:rPr>
              <a:t>Median = 0.83, </a:t>
            </a:r>
            <a:r>
              <a:rPr lang="en-US" sz="2000" b="1" dirty="0">
                <a:solidFill>
                  <a:prstClr val="black"/>
                </a:solidFill>
              </a:rPr>
              <a:t>Av = 0.93</a:t>
            </a:r>
            <a:r>
              <a:rPr lang="en-US" sz="2000" dirty="0">
                <a:solidFill>
                  <a:prstClr val="black"/>
                </a:solidFill>
              </a:rPr>
              <a:t>, 25%ile = 0.72, 75%ile = 1.03</a:t>
            </a:r>
          </a:p>
          <a:p>
            <a:pPr marL="457200" lvl="1" indent="0">
              <a:buNone/>
            </a:pPr>
            <a:endParaRPr lang="en-US" sz="2200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2200" dirty="0" smtClean="0">
              <a:solidFill>
                <a:prstClr val="black"/>
              </a:solidFill>
            </a:endParaRPr>
          </a:p>
          <a:p>
            <a:r>
              <a:rPr lang="en-US" sz="2600" dirty="0"/>
              <a:t>Harris, </a:t>
            </a:r>
            <a:r>
              <a:rPr lang="en-US" sz="2600" dirty="0" err="1"/>
              <a:t>Jenkinson</a:t>
            </a:r>
            <a:r>
              <a:rPr lang="en-US" sz="2600" dirty="0"/>
              <a:t> &amp;</a:t>
            </a:r>
            <a:r>
              <a:rPr lang="en-US" sz="2600" dirty="0" smtClean="0"/>
              <a:t> </a:t>
            </a:r>
            <a:r>
              <a:rPr lang="en-US" sz="2600" dirty="0"/>
              <a:t>Kaplan </a:t>
            </a:r>
            <a:r>
              <a:rPr lang="en-US" sz="2600" dirty="0" smtClean="0"/>
              <a:t>2011: Vintage 1984-2008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On average, PE beats investing in S&amp;P 500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Includes </a:t>
            </a:r>
            <a:r>
              <a:rPr lang="en-US" sz="2200" dirty="0">
                <a:solidFill>
                  <a:prstClr val="black"/>
                </a:solidFill>
              </a:rPr>
              <a:t>estimates of returns for companies still in portfolio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Equal weighted: </a:t>
            </a:r>
            <a:r>
              <a:rPr lang="en-US" sz="2000" dirty="0" smtClean="0">
                <a:solidFill>
                  <a:prstClr val="black"/>
                </a:solidFill>
              </a:rPr>
              <a:t>Median </a:t>
            </a:r>
            <a:r>
              <a:rPr lang="en-US" sz="2000" dirty="0">
                <a:solidFill>
                  <a:prstClr val="black"/>
                </a:solidFill>
              </a:rPr>
              <a:t>= </a:t>
            </a:r>
            <a:r>
              <a:rPr lang="en-US" sz="2000" dirty="0" smtClean="0">
                <a:solidFill>
                  <a:prstClr val="black"/>
                </a:solidFill>
              </a:rPr>
              <a:t>1.16, </a:t>
            </a:r>
            <a:r>
              <a:rPr lang="en-US" sz="2000" b="1" dirty="0">
                <a:solidFill>
                  <a:prstClr val="black"/>
                </a:solidFill>
              </a:rPr>
              <a:t>Average = </a:t>
            </a:r>
            <a:r>
              <a:rPr lang="en-US" sz="2000" b="1" dirty="0" smtClean="0">
                <a:solidFill>
                  <a:prstClr val="black"/>
                </a:solidFill>
              </a:rPr>
              <a:t>1.22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Size weighted: </a:t>
            </a:r>
            <a:r>
              <a:rPr lang="en-US" sz="2000" b="1" dirty="0" smtClean="0">
                <a:solidFill>
                  <a:prstClr val="black"/>
                </a:solidFill>
              </a:rPr>
              <a:t>Average = 1.27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072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143000"/>
          </a:xfrm>
        </p:spPr>
        <p:txBody>
          <a:bodyPr/>
          <a:lstStyle/>
          <a:p>
            <a:r>
              <a:rPr lang="en-US" sz="3400" dirty="0" smtClean="0"/>
              <a:t>Returns to PE/Returns to S&amp;P 500</a:t>
            </a:r>
            <a:br>
              <a:rPr lang="en-US" sz="3400" dirty="0" smtClean="0"/>
            </a:br>
            <a:r>
              <a:rPr lang="en-US" sz="3200" dirty="0" smtClean="0"/>
              <a:t>(Public Market Equivalent)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Harris, </a:t>
            </a:r>
            <a:r>
              <a:rPr lang="en-US" sz="1800" dirty="0" err="1" smtClean="0"/>
              <a:t>Jenkinson</a:t>
            </a:r>
            <a:r>
              <a:rPr lang="en-US" sz="1800" dirty="0"/>
              <a:t> </a:t>
            </a:r>
            <a:r>
              <a:rPr lang="en-US" sz="1800" dirty="0" smtClean="0"/>
              <a:t>and Kaplan 2011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924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0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2800" dirty="0" smtClean="0"/>
              <a:t>PE Model</a:t>
            </a:r>
          </a:p>
          <a:p>
            <a:pPr lvl="1"/>
            <a:r>
              <a:rPr lang="en-US" sz="2400" dirty="0" smtClean="0"/>
              <a:t>Sources of PE returns</a:t>
            </a:r>
            <a:endParaRPr lang="en-US" sz="2800" dirty="0" smtClean="0"/>
          </a:p>
          <a:p>
            <a:endParaRPr lang="en-US" sz="1100" dirty="0" smtClean="0"/>
          </a:p>
          <a:p>
            <a:r>
              <a:rPr lang="en-US" sz="2800" dirty="0" smtClean="0"/>
              <a:t>PE and Job Creation/Destruction</a:t>
            </a:r>
          </a:p>
          <a:p>
            <a:pPr lvl="1"/>
            <a:r>
              <a:rPr lang="en-US" sz="2400" dirty="0" err="1" smtClean="0"/>
              <a:t>OpCo</a:t>
            </a:r>
            <a:r>
              <a:rPr lang="en-US" sz="2400" dirty="0" smtClean="0"/>
              <a:t>/</a:t>
            </a:r>
            <a:r>
              <a:rPr lang="en-US" sz="2400" dirty="0" err="1" smtClean="0"/>
              <a:t>PropCo</a:t>
            </a:r>
            <a:r>
              <a:rPr lang="en-US" sz="2400" dirty="0" smtClean="0"/>
              <a:t> model in retail</a:t>
            </a:r>
          </a:p>
          <a:p>
            <a:endParaRPr lang="en-US" sz="1100" dirty="0" smtClean="0"/>
          </a:p>
          <a:p>
            <a:r>
              <a:rPr lang="en-US" sz="2800" dirty="0" smtClean="0"/>
              <a:t>PE and Returns to Investors</a:t>
            </a:r>
          </a:p>
          <a:p>
            <a:endParaRPr lang="en-US" sz="1100" dirty="0" smtClean="0"/>
          </a:p>
          <a:p>
            <a:r>
              <a:rPr lang="en-US" sz="2800" dirty="0" smtClean="0"/>
              <a:t>PE and Risk of Bankruptcy</a:t>
            </a:r>
            <a:endParaRPr lang="en-US" sz="2400" dirty="0" smtClean="0"/>
          </a:p>
          <a:p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37930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066800"/>
          </a:xfrm>
        </p:spPr>
        <p:txBody>
          <a:bodyPr/>
          <a:lstStyle/>
          <a:p>
            <a:r>
              <a:rPr lang="en-US" sz="3600" dirty="0" smtClean="0"/>
              <a:t>Risk of Bankruptcy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err="1" smtClean="0"/>
              <a:t>Strömberg</a:t>
            </a:r>
            <a:r>
              <a:rPr lang="en-US" sz="2400" dirty="0" smtClean="0"/>
              <a:t> 2008 vs. Hotchkiss, Smith &amp; </a:t>
            </a:r>
            <a:r>
              <a:rPr lang="en-US" sz="2400" dirty="0" err="1" smtClean="0"/>
              <a:t>Strömberg</a:t>
            </a:r>
            <a:r>
              <a:rPr lang="en-US" sz="2400" dirty="0" smtClean="0"/>
              <a:t> 2011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610600" cy="47244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i="1" dirty="0" smtClean="0"/>
              <a:t>“Proponents have identified benefits of LBOs … Relatively less attention has been given to the potential downside of these transactions, namely that their high debt levels greatly increase the risk of financial distress” HH&amp;S, p. 2</a:t>
            </a:r>
          </a:p>
          <a:p>
            <a:endParaRPr lang="en-US" sz="2600" dirty="0" smtClean="0"/>
          </a:p>
          <a:p>
            <a:r>
              <a:rPr lang="en-US" sz="2600" dirty="0" smtClean="0"/>
              <a:t>2008: Compares PE and publicly traded firms</a:t>
            </a:r>
          </a:p>
          <a:p>
            <a:pPr lvl="1"/>
            <a:r>
              <a:rPr lang="en-US" sz="2200" dirty="0" smtClean="0"/>
              <a:t>PE-owned companies have </a:t>
            </a:r>
            <a:r>
              <a:rPr lang="en-US" sz="2200" dirty="0"/>
              <a:t>substantially higher levels of </a:t>
            </a:r>
            <a:r>
              <a:rPr lang="en-US" sz="2200" dirty="0" smtClean="0"/>
              <a:t>debt </a:t>
            </a:r>
          </a:p>
          <a:p>
            <a:pPr lvl="1"/>
            <a:r>
              <a:rPr lang="en-US" sz="2200" dirty="0" smtClean="0"/>
              <a:t>For LBOs completed between 1970 and 2002</a:t>
            </a:r>
          </a:p>
          <a:p>
            <a:pPr lvl="2"/>
            <a:r>
              <a:rPr lang="en-US" sz="2000" dirty="0" smtClean="0"/>
              <a:t>7% became bankrupt while in PE hands</a:t>
            </a:r>
          </a:p>
          <a:p>
            <a:pPr lvl="2"/>
            <a:r>
              <a:rPr lang="en-US" sz="2000" dirty="0" smtClean="0"/>
              <a:t>Study ends before severe recession &amp; financial crisis late 2000s</a:t>
            </a:r>
          </a:p>
          <a:p>
            <a:pPr lvl="1"/>
            <a:r>
              <a:rPr lang="en-US" sz="2200" dirty="0" smtClean="0"/>
              <a:t>Twice annual bankruptcy rate of publicly traded: 1.2% vs. 0.6%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5004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r>
              <a:rPr lang="en-US" sz="3400" dirty="0" smtClean="0"/>
              <a:t>Risk of Bankruptcy (2011)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05800" cy="5257800"/>
          </a:xfrm>
        </p:spPr>
        <p:txBody>
          <a:bodyPr/>
          <a:lstStyle/>
          <a:p>
            <a:r>
              <a:rPr lang="en-US" sz="2600" dirty="0" smtClean="0"/>
              <a:t>Compares highly leveraged PE firms with other highly leveraged firms (spillover: Booz-Allen-Hamilton; YRC) </a:t>
            </a:r>
          </a:p>
          <a:p>
            <a:pPr lvl="1">
              <a:spcBef>
                <a:spcPts val="2400"/>
              </a:spcBef>
            </a:pPr>
            <a:r>
              <a:rPr lang="en-US" sz="2400" dirty="0" smtClean="0"/>
              <a:t>2,156 firms, half PE-owned, Jan 1997-Apr 2010</a:t>
            </a:r>
          </a:p>
          <a:p>
            <a:pPr lvl="1">
              <a:spcBef>
                <a:spcPts val="2400"/>
              </a:spcBef>
            </a:pPr>
            <a:r>
              <a:rPr lang="en-US" sz="2400" dirty="0" smtClean="0"/>
              <a:t>No surprise - both have high default rates</a:t>
            </a:r>
          </a:p>
          <a:p>
            <a:pPr lvl="2">
              <a:spcBef>
                <a:spcPts val="600"/>
              </a:spcBef>
            </a:pPr>
            <a:r>
              <a:rPr lang="en-US" sz="2200" dirty="0" smtClean="0"/>
              <a:t>5.1% for PE-backed firms vs. 3.4% for non PE-backed</a:t>
            </a:r>
          </a:p>
          <a:p>
            <a:pPr lvl="2">
              <a:spcBef>
                <a:spcPts val="600"/>
              </a:spcBef>
            </a:pPr>
            <a:r>
              <a:rPr lang="en-US" sz="2200" dirty="0" smtClean="0"/>
              <a:t>In period since financial crisis, default rate for highly leveraged firms increased to 25%</a:t>
            </a:r>
          </a:p>
          <a:p>
            <a:pPr lvl="1">
              <a:spcBef>
                <a:spcPts val="2400"/>
              </a:spcBef>
            </a:pPr>
            <a:r>
              <a:rPr lang="en-US" sz="2400" dirty="0" smtClean="0"/>
              <a:t>PE sponsors help facilitate restructurings</a:t>
            </a:r>
          </a:p>
          <a:p>
            <a:pPr lvl="1">
              <a:spcBef>
                <a:spcPts val="2400"/>
              </a:spcBef>
            </a:pPr>
            <a:r>
              <a:rPr lang="en-US" sz="2400" dirty="0" smtClean="0"/>
              <a:t>Nevertheless, recovery rates to creditors are lower when company is PE-backed – to bond holders, not banks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7516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sz="3600" dirty="0" smtClean="0"/>
              <a:t>Conclusions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181600"/>
          </a:xfrm>
        </p:spPr>
        <p:txBody>
          <a:bodyPr/>
          <a:lstStyle/>
          <a:p>
            <a:r>
              <a:rPr lang="en-US" sz="2600" dirty="0" smtClean="0"/>
              <a:t>PE and Jobs</a:t>
            </a:r>
          </a:p>
          <a:p>
            <a:pPr lvl="1"/>
            <a:r>
              <a:rPr lang="en-US" sz="2200" dirty="0" smtClean="0"/>
              <a:t>Greater pace of job destruction in PE-owned companies</a:t>
            </a:r>
          </a:p>
          <a:p>
            <a:pPr>
              <a:spcBef>
                <a:spcPts val="1800"/>
              </a:spcBef>
            </a:pPr>
            <a:r>
              <a:rPr lang="en-US" sz="2600" dirty="0" smtClean="0"/>
              <a:t>PE and Investor Returns</a:t>
            </a:r>
          </a:p>
          <a:p>
            <a:pPr lvl="1"/>
            <a:r>
              <a:rPr lang="en-US" sz="2200" dirty="0"/>
              <a:t>M</a:t>
            </a:r>
            <a:r>
              <a:rPr lang="en-US" sz="2200" dirty="0" smtClean="0"/>
              <a:t>anagement fees eat into LP returns</a:t>
            </a:r>
          </a:p>
          <a:p>
            <a:pPr lvl="1"/>
            <a:r>
              <a:rPr lang="en-US" sz="2200" dirty="0"/>
              <a:t>F</a:t>
            </a:r>
            <a:r>
              <a:rPr lang="en-US" sz="2200" dirty="0" smtClean="0"/>
              <a:t>unds that have closed: Most LPs better off investing in S&amp;P 500</a:t>
            </a:r>
          </a:p>
          <a:p>
            <a:pPr lvl="1"/>
            <a:r>
              <a:rPr lang="en-US" sz="2200" dirty="0" smtClean="0"/>
              <a:t>Including guesstimates of value of illiquid investments in portfolio firms leads to finding that LPs better off in PE than S&amp;P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PE and Bankruptcy</a:t>
            </a:r>
          </a:p>
          <a:p>
            <a:pPr lvl="1"/>
            <a:r>
              <a:rPr lang="en-US" sz="2200" dirty="0" smtClean="0"/>
              <a:t>PE-owned firms twice as likely as comparable publicly-traded companies to default – before post-crisis explosion of bankruptcies</a:t>
            </a:r>
          </a:p>
          <a:p>
            <a:pPr lvl="1"/>
            <a:r>
              <a:rPr lang="en-US" sz="2200" dirty="0" smtClean="0"/>
              <a:t>Higher default rate even compared w/ other highly leveraged firms</a:t>
            </a:r>
          </a:p>
          <a:p>
            <a:pPr lvl="1"/>
            <a:r>
              <a:rPr lang="en-US" sz="2200" dirty="0" smtClean="0"/>
              <a:t>Lenders fare worse in bankruptcy of PE-owned firms</a:t>
            </a:r>
          </a:p>
          <a:p>
            <a:pPr lvl="1"/>
            <a:endParaRPr lang="en-US" sz="2200" dirty="0" smtClean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012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z="3600" dirty="0" smtClean="0"/>
              <a:t>PE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334000"/>
          </a:xfrm>
        </p:spPr>
        <p:txBody>
          <a:bodyPr/>
          <a:lstStyle/>
          <a:p>
            <a:endParaRPr lang="en-US" sz="2600" dirty="0" smtClean="0"/>
          </a:p>
          <a:p>
            <a:r>
              <a:rPr lang="en-US" sz="2600" dirty="0" smtClean="0"/>
              <a:t>PE </a:t>
            </a:r>
            <a:r>
              <a:rPr lang="en-US" sz="2600" dirty="0"/>
              <a:t>firms recruit investors </a:t>
            </a:r>
            <a:r>
              <a:rPr lang="en-US" sz="2600" dirty="0" smtClean="0"/>
              <a:t>for investment fund</a:t>
            </a:r>
          </a:p>
          <a:p>
            <a:endParaRPr lang="en-US" sz="1000" dirty="0" smtClean="0"/>
          </a:p>
          <a:p>
            <a:pPr lvl="1"/>
            <a:r>
              <a:rPr lang="en-US" sz="2200" dirty="0" smtClean="0"/>
              <a:t>Fund structured as partnership, typical life = 10 years </a:t>
            </a:r>
          </a:p>
          <a:p>
            <a:pPr lvl="1"/>
            <a:r>
              <a:rPr lang="en-US" sz="2200" dirty="0" smtClean="0"/>
              <a:t>Sponsoring PE firm is general partner</a:t>
            </a:r>
          </a:p>
          <a:p>
            <a:pPr lvl="1"/>
            <a:r>
              <a:rPr lang="en-US" sz="2200" dirty="0" smtClean="0"/>
              <a:t>Investors in fund are limited partners </a:t>
            </a:r>
          </a:p>
          <a:p>
            <a:pPr lvl="1"/>
            <a:r>
              <a:rPr lang="en-US" sz="2200" dirty="0" smtClean="0"/>
              <a:t>Investment </a:t>
            </a:r>
            <a:r>
              <a:rPr lang="en-US" sz="2200" dirty="0"/>
              <a:t>fund </a:t>
            </a:r>
            <a:r>
              <a:rPr lang="en-US" sz="2200" dirty="0" smtClean="0"/>
              <a:t>takes control of </a:t>
            </a:r>
            <a:r>
              <a:rPr lang="en-US" sz="2200" dirty="0"/>
              <a:t>operating </a:t>
            </a:r>
            <a:r>
              <a:rPr lang="en-US" sz="2200" dirty="0" smtClean="0"/>
              <a:t>companies it acquires</a:t>
            </a:r>
          </a:p>
          <a:p>
            <a:pPr lvl="2"/>
            <a:r>
              <a:rPr lang="en-US" sz="2000" dirty="0" smtClean="0"/>
              <a:t>Little equity, lots of debt– to be paid back by acquired company</a:t>
            </a:r>
          </a:p>
          <a:p>
            <a:pPr lvl="1"/>
            <a:r>
              <a:rPr lang="en-GB" sz="2200" dirty="0" smtClean="0"/>
              <a:t>VC fund is different, takes equity stake in early stage company</a:t>
            </a:r>
          </a:p>
          <a:p>
            <a:pPr marL="457200" lvl="1" indent="0">
              <a:buNone/>
            </a:pPr>
            <a:endParaRPr lang="en-GB" sz="2200" dirty="0" smtClean="0"/>
          </a:p>
          <a:p>
            <a:pPr marL="457200" lvl="1" indent="0">
              <a:buNone/>
            </a:pPr>
            <a:endParaRPr lang="en-GB" sz="2200" dirty="0" smtClean="0"/>
          </a:p>
          <a:p>
            <a:r>
              <a:rPr lang="en-GB" sz="2600" dirty="0" smtClean="0"/>
              <a:t>‘2 and 20’ model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869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z="3600" dirty="0" smtClean="0"/>
              <a:t>Scale of PE Activity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endParaRPr lang="en-US" sz="2600" dirty="0" smtClean="0">
              <a:solidFill>
                <a:prstClr val="black"/>
              </a:solidFill>
            </a:endParaRPr>
          </a:p>
          <a:p>
            <a:r>
              <a:rPr lang="en-US" sz="2600" dirty="0" smtClean="0">
                <a:solidFill>
                  <a:prstClr val="black"/>
                </a:solidFill>
              </a:rPr>
              <a:t>Wharton </a:t>
            </a:r>
            <a:r>
              <a:rPr lang="en-US" sz="2600" dirty="0">
                <a:solidFill>
                  <a:prstClr val="black"/>
                </a:solidFill>
              </a:rPr>
              <a:t>Private Equity </a:t>
            </a:r>
            <a:r>
              <a:rPr lang="en-US" sz="2600" dirty="0" smtClean="0">
                <a:solidFill>
                  <a:prstClr val="black"/>
                </a:solidFill>
              </a:rPr>
              <a:t>2011: </a:t>
            </a:r>
          </a:p>
          <a:p>
            <a:pPr lvl="1"/>
            <a:r>
              <a:rPr lang="en-US" sz="2200" dirty="0" smtClean="0"/>
              <a:t>PE buyout </a:t>
            </a:r>
            <a:r>
              <a:rPr lang="en-US" sz="2200" dirty="0"/>
              <a:t>funds </a:t>
            </a:r>
            <a:r>
              <a:rPr lang="en-US" sz="2200" dirty="0" smtClean="0"/>
              <a:t>have capital </a:t>
            </a:r>
            <a:r>
              <a:rPr lang="en-US" sz="2200" dirty="0"/>
              <a:t>of </a:t>
            </a:r>
            <a:r>
              <a:rPr lang="en-US" sz="2200" dirty="0" smtClean="0"/>
              <a:t>about </a:t>
            </a:r>
            <a:r>
              <a:rPr lang="en-US" sz="2200" dirty="0"/>
              <a:t>$1.3 </a:t>
            </a:r>
            <a:r>
              <a:rPr lang="en-US" sz="2200" dirty="0" smtClean="0"/>
              <a:t>trillion globally </a:t>
            </a:r>
          </a:p>
          <a:p>
            <a:pPr lvl="1"/>
            <a:r>
              <a:rPr lang="en-US" sz="2200" dirty="0" smtClean="0"/>
              <a:t>With </a:t>
            </a:r>
            <a:r>
              <a:rPr lang="en-US" sz="2200" dirty="0"/>
              <a:t>leverage, </a:t>
            </a:r>
            <a:r>
              <a:rPr lang="en-US" sz="2200" dirty="0" smtClean="0"/>
              <a:t> </a:t>
            </a:r>
            <a:r>
              <a:rPr lang="en-US" sz="2200" dirty="0"/>
              <a:t>investment </a:t>
            </a:r>
            <a:r>
              <a:rPr lang="en-US" sz="2200" dirty="0" smtClean="0"/>
              <a:t>portfolio is 3 or 4 times as large</a:t>
            </a:r>
          </a:p>
          <a:p>
            <a:endParaRPr lang="en-US" sz="1200" dirty="0" smtClean="0"/>
          </a:p>
          <a:p>
            <a:r>
              <a:rPr lang="en-US" sz="2600" dirty="0" smtClean="0"/>
              <a:t>Private </a:t>
            </a:r>
            <a:r>
              <a:rPr lang="en-US" sz="2600" dirty="0"/>
              <a:t>Equity Growth Capital </a:t>
            </a:r>
            <a:r>
              <a:rPr lang="en-US" sz="2600" dirty="0" smtClean="0"/>
              <a:t>Council 2011: </a:t>
            </a:r>
          </a:p>
          <a:p>
            <a:pPr lvl="1"/>
            <a:r>
              <a:rPr lang="en-US" sz="2200" dirty="0" smtClean="0"/>
              <a:t>2,300 PE  </a:t>
            </a:r>
            <a:r>
              <a:rPr lang="en-US" sz="2200" dirty="0"/>
              <a:t>firms headquartered </a:t>
            </a:r>
            <a:r>
              <a:rPr lang="en-US" sz="2200" dirty="0" smtClean="0"/>
              <a:t>in US </a:t>
            </a:r>
          </a:p>
          <a:p>
            <a:pPr lvl="1"/>
            <a:r>
              <a:rPr lang="en-US" sz="2200" dirty="0" smtClean="0"/>
              <a:t>8.1 </a:t>
            </a:r>
            <a:r>
              <a:rPr lang="en-US" sz="2200" dirty="0"/>
              <a:t>million employees on </a:t>
            </a:r>
            <a:r>
              <a:rPr lang="en-US" sz="2200" dirty="0" smtClean="0"/>
              <a:t>payrolls </a:t>
            </a:r>
            <a:r>
              <a:rPr lang="en-US" sz="2200" dirty="0"/>
              <a:t>of PE-backed </a:t>
            </a:r>
            <a:r>
              <a:rPr lang="en-US" sz="2200" dirty="0" smtClean="0"/>
              <a:t>companies</a:t>
            </a:r>
          </a:p>
          <a:p>
            <a:pPr lvl="1"/>
            <a:endParaRPr lang="en-US" sz="1200" dirty="0" smtClean="0"/>
          </a:p>
          <a:p>
            <a:r>
              <a:rPr lang="en-US" sz="2600" dirty="0" err="1" smtClean="0"/>
              <a:t>Pitchbook</a:t>
            </a:r>
            <a:r>
              <a:rPr lang="en-US" sz="2600" dirty="0" smtClean="0"/>
              <a:t> data (January 2012):</a:t>
            </a:r>
          </a:p>
          <a:p>
            <a:pPr lvl="1"/>
            <a:r>
              <a:rPr lang="en-US" sz="2200" dirty="0" smtClean="0"/>
              <a:t>16,320 </a:t>
            </a:r>
            <a:r>
              <a:rPr lang="en-US" sz="2200" i="1" dirty="0"/>
              <a:t>PE-backed</a:t>
            </a:r>
            <a:r>
              <a:rPr lang="en-US" sz="2200" dirty="0"/>
              <a:t> companies headquartered in the </a:t>
            </a:r>
            <a:r>
              <a:rPr lang="en-US" sz="2200" dirty="0" smtClean="0"/>
              <a:t>US</a:t>
            </a:r>
          </a:p>
          <a:p>
            <a:pPr lvl="1"/>
            <a:r>
              <a:rPr lang="en-US" sz="2200" dirty="0" smtClean="0"/>
              <a:t>6,986 </a:t>
            </a:r>
            <a:r>
              <a:rPr lang="en-US" sz="2200" dirty="0"/>
              <a:t>US companies are currently </a:t>
            </a:r>
            <a:r>
              <a:rPr lang="en-US" sz="2200" i="1" dirty="0"/>
              <a:t>private equity-owned</a:t>
            </a:r>
            <a:r>
              <a:rPr 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061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3600" dirty="0" smtClean="0"/>
              <a:t>Sources of Gains to PE Investors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77200" cy="5105400"/>
          </a:xfrm>
        </p:spPr>
        <p:txBody>
          <a:bodyPr/>
          <a:lstStyle/>
          <a:p>
            <a:endParaRPr lang="en-GB" sz="1200" dirty="0" smtClean="0"/>
          </a:p>
          <a:p>
            <a:r>
              <a:rPr lang="en-GB" sz="2400" dirty="0" smtClean="0"/>
              <a:t>Primary goal: maximize </a:t>
            </a:r>
            <a:r>
              <a:rPr lang="en-GB" sz="2400" dirty="0"/>
              <a:t>returns for investors </a:t>
            </a:r>
            <a:endParaRPr lang="en-GB" sz="2400" dirty="0" smtClean="0"/>
          </a:p>
          <a:p>
            <a:pPr lvl="1"/>
            <a:endParaRPr lang="en-GB" sz="800" dirty="0"/>
          </a:p>
          <a:p>
            <a:r>
              <a:rPr lang="en-GB" sz="2400" dirty="0" smtClean="0"/>
              <a:t>Operations engineering – increase profit margins</a:t>
            </a:r>
          </a:p>
          <a:p>
            <a:pPr lvl="1"/>
            <a:endParaRPr lang="en-US" sz="800" dirty="0" smtClean="0"/>
          </a:p>
          <a:p>
            <a:r>
              <a:rPr lang="en-US" sz="2400" dirty="0" smtClean="0"/>
              <a:t>Increase multiple at which company can be sold</a:t>
            </a:r>
          </a:p>
          <a:p>
            <a:endParaRPr lang="en-US" sz="800" dirty="0" smtClean="0"/>
          </a:p>
          <a:p>
            <a:r>
              <a:rPr lang="en-US" sz="2400" dirty="0" smtClean="0"/>
              <a:t>Financial </a:t>
            </a:r>
            <a:r>
              <a:rPr lang="en-US" sz="2400" dirty="0"/>
              <a:t>engineering </a:t>
            </a:r>
          </a:p>
          <a:p>
            <a:pPr lvl="1"/>
            <a:r>
              <a:rPr lang="en-US" sz="2200" dirty="0"/>
              <a:t>Leverage</a:t>
            </a:r>
          </a:p>
          <a:p>
            <a:pPr lvl="1"/>
            <a:r>
              <a:rPr lang="en-US" sz="2200" dirty="0"/>
              <a:t>Dividend </a:t>
            </a:r>
            <a:r>
              <a:rPr lang="en-US" sz="2200" dirty="0" smtClean="0"/>
              <a:t>recapitalizations</a:t>
            </a:r>
          </a:p>
          <a:p>
            <a:pPr lvl="1"/>
            <a:endParaRPr lang="en-US" sz="800" dirty="0" smtClean="0"/>
          </a:p>
          <a:p>
            <a:r>
              <a:rPr lang="en-US" sz="2600" dirty="0" smtClean="0"/>
              <a:t>Management fees</a:t>
            </a:r>
          </a:p>
          <a:p>
            <a:pPr lvl="1"/>
            <a:endParaRPr lang="en-US" sz="800" dirty="0"/>
          </a:p>
          <a:p>
            <a:r>
              <a:rPr lang="en-US" sz="2400" dirty="0"/>
              <a:t>Looting - bankruptcy for profit (</a:t>
            </a:r>
            <a:r>
              <a:rPr lang="en-US" sz="2400" dirty="0" err="1"/>
              <a:t>Ackerlof</a:t>
            </a:r>
            <a:r>
              <a:rPr lang="en-US" sz="2400" dirty="0"/>
              <a:t> and </a:t>
            </a:r>
            <a:r>
              <a:rPr lang="en-US" sz="2400" dirty="0" err="1"/>
              <a:t>Romer</a:t>
            </a:r>
            <a:r>
              <a:rPr lang="en-US" sz="2400" dirty="0"/>
              <a:t> 1993</a:t>
            </a:r>
            <a:r>
              <a:rPr lang="en-US" sz="2400" dirty="0" smtClean="0"/>
              <a:t>)</a:t>
            </a:r>
          </a:p>
          <a:p>
            <a:endParaRPr lang="en-US" sz="800" dirty="0"/>
          </a:p>
          <a:p>
            <a:r>
              <a:rPr lang="en-US" sz="2400" dirty="0"/>
              <a:t>Breach of trust (</a:t>
            </a:r>
            <a:r>
              <a:rPr lang="en-US" sz="2400" dirty="0" err="1"/>
              <a:t>Schleifer</a:t>
            </a:r>
            <a:r>
              <a:rPr lang="en-US" sz="2400" dirty="0"/>
              <a:t> and Summers 1988)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9020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sz="3200" dirty="0" smtClean="0"/>
              <a:t>Dividend Recapitalization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/>
          <a:lstStyle/>
          <a:p>
            <a:r>
              <a:rPr lang="en-GB" sz="2600" dirty="0"/>
              <a:t>M</a:t>
            </a:r>
            <a:r>
              <a:rPr lang="en-GB" sz="2600" dirty="0" smtClean="0"/>
              <a:t>ore debt </a:t>
            </a:r>
            <a:r>
              <a:rPr lang="en-GB" sz="2600" dirty="0"/>
              <a:t>piled </a:t>
            </a:r>
            <a:r>
              <a:rPr lang="en-GB" sz="2600" dirty="0" smtClean="0"/>
              <a:t>on to pay </a:t>
            </a:r>
            <a:r>
              <a:rPr lang="en-GB" sz="2600" dirty="0"/>
              <a:t>PE </a:t>
            </a:r>
            <a:r>
              <a:rPr lang="en-GB" sz="2600" dirty="0" smtClean="0"/>
              <a:t>investors large </a:t>
            </a:r>
            <a:r>
              <a:rPr lang="en-GB" sz="2600" dirty="0"/>
              <a:t>dividend </a:t>
            </a:r>
          </a:p>
          <a:p>
            <a:pPr lvl="1"/>
            <a:r>
              <a:rPr lang="en-GB" sz="2200" dirty="0" smtClean="0"/>
              <a:t>Undermines argument </a:t>
            </a:r>
            <a:r>
              <a:rPr lang="en-GB" sz="2200" dirty="0"/>
              <a:t>that PE returns </a:t>
            </a:r>
            <a:r>
              <a:rPr lang="en-GB" sz="2200" dirty="0" smtClean="0"/>
              <a:t>due </a:t>
            </a:r>
            <a:r>
              <a:rPr lang="en-GB" sz="2200" dirty="0"/>
              <a:t>to improvements in firm </a:t>
            </a:r>
            <a:r>
              <a:rPr lang="en-GB" sz="2200" dirty="0" smtClean="0"/>
              <a:t>performance and high exit price</a:t>
            </a:r>
          </a:p>
          <a:p>
            <a:pPr lvl="1"/>
            <a:r>
              <a:rPr lang="en-GB" sz="2200" dirty="0" smtClean="0"/>
              <a:t>Harry &amp; David</a:t>
            </a:r>
            <a:endParaRPr lang="en-GB" sz="800" dirty="0" smtClean="0"/>
          </a:p>
          <a:p>
            <a:pPr>
              <a:spcBef>
                <a:spcPts val="2400"/>
              </a:spcBef>
            </a:pPr>
            <a:r>
              <a:rPr lang="en-GB" sz="2600" dirty="0" smtClean="0"/>
              <a:t>Some </a:t>
            </a:r>
            <a:r>
              <a:rPr lang="en-GB" sz="2600" dirty="0"/>
              <a:t>PE firms </a:t>
            </a:r>
            <a:r>
              <a:rPr lang="en-GB" sz="2600" dirty="0" smtClean="0"/>
              <a:t>accused </a:t>
            </a:r>
            <a:r>
              <a:rPr lang="en-GB" sz="2600" dirty="0"/>
              <a:t>by creditors of ‘</a:t>
            </a:r>
            <a:r>
              <a:rPr lang="en-GB" sz="2600" dirty="0" smtClean="0"/>
              <a:t>bleeding-out’ company, causing </a:t>
            </a:r>
            <a:r>
              <a:rPr lang="en-GB" sz="2600" dirty="0"/>
              <a:t>it to become </a:t>
            </a:r>
            <a:r>
              <a:rPr lang="en-GB" sz="2600" dirty="0" smtClean="0"/>
              <a:t>insolvent </a:t>
            </a:r>
          </a:p>
          <a:p>
            <a:pPr lvl="1"/>
            <a:r>
              <a:rPr lang="en-GB" sz="2200" dirty="0" smtClean="0"/>
              <a:t>Sun </a:t>
            </a:r>
            <a:r>
              <a:rPr lang="en-GB" sz="2200" dirty="0"/>
              <a:t>Capital faces such an accusation </a:t>
            </a:r>
            <a:r>
              <a:rPr lang="en-GB" sz="2200" dirty="0" smtClean="0"/>
              <a:t>in </a:t>
            </a:r>
            <a:r>
              <a:rPr lang="en-GB" sz="2200" dirty="0"/>
              <a:t>relation </a:t>
            </a:r>
            <a:r>
              <a:rPr lang="en-GB" sz="2200" dirty="0" smtClean="0"/>
              <a:t>to </a:t>
            </a:r>
            <a:r>
              <a:rPr lang="en-GB" sz="2200" dirty="0" err="1" smtClean="0"/>
              <a:t>Mervyn’s</a:t>
            </a:r>
            <a:endParaRPr lang="en-GB" sz="2200" dirty="0" smtClean="0"/>
          </a:p>
          <a:p>
            <a:pPr lvl="1"/>
            <a:r>
              <a:rPr lang="en-GB" sz="2200" dirty="0" err="1" smtClean="0"/>
              <a:t>Apax</a:t>
            </a:r>
            <a:r>
              <a:rPr lang="en-GB" sz="2200" dirty="0" smtClean="0"/>
              <a:t> </a:t>
            </a:r>
            <a:r>
              <a:rPr lang="en-GB" sz="2200" dirty="0"/>
              <a:t>Partners and TPG Capital face </a:t>
            </a:r>
            <a:r>
              <a:rPr lang="en-GB" sz="2200" dirty="0" smtClean="0"/>
              <a:t>similar with </a:t>
            </a:r>
            <a:r>
              <a:rPr lang="en-GB" sz="2200" dirty="0"/>
              <a:t>TIM </a:t>
            </a:r>
            <a:r>
              <a:rPr lang="en-GB" sz="2200" dirty="0" smtClean="0"/>
              <a:t>Hellas</a:t>
            </a:r>
          </a:p>
          <a:p>
            <a:pPr lvl="1"/>
            <a:endParaRPr lang="en-GB" sz="800" dirty="0" smtClean="0"/>
          </a:p>
          <a:p>
            <a:pPr>
              <a:spcBef>
                <a:spcPts val="2400"/>
              </a:spcBef>
            </a:pPr>
            <a:r>
              <a:rPr lang="en-GB" sz="2600" dirty="0" smtClean="0"/>
              <a:t>Some PE investors concerned won’t recoup investment</a:t>
            </a:r>
          </a:p>
          <a:p>
            <a:pPr lvl="1"/>
            <a:r>
              <a:rPr lang="en-GB" sz="2200" dirty="0" smtClean="0"/>
              <a:t>Urban Brands (Ashley Stewart &amp; Marianne stores)</a:t>
            </a:r>
          </a:p>
          <a:p>
            <a:pPr lvl="1"/>
            <a:r>
              <a:rPr lang="en-GB" sz="2200" dirty="0" smtClean="0"/>
              <a:t>Hospital Corporation of America (HCA)	</a:t>
            </a:r>
          </a:p>
        </p:txBody>
      </p:sp>
    </p:spTree>
    <p:extLst>
      <p:ext uri="{BB962C8B-B14F-4D97-AF65-F5344CB8AC3E}">
        <p14:creationId xmlns:p14="http://schemas.microsoft.com/office/powerpoint/2010/main" val="28547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200" dirty="0" smtClean="0"/>
              <a:t>Management Fees and Investor Returns</a:t>
            </a:r>
            <a:br>
              <a:rPr lang="en-US" sz="32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Metrick</a:t>
            </a:r>
            <a:r>
              <a:rPr lang="en-US" sz="2000" dirty="0" smtClean="0"/>
              <a:t> &amp; Yasuda 2009)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054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600" dirty="0" smtClean="0"/>
              <a:t>PE firm collects 2% on all committed capital*</a:t>
            </a:r>
          </a:p>
          <a:p>
            <a:endParaRPr lang="en-US" sz="1200" dirty="0" smtClean="0"/>
          </a:p>
          <a:p>
            <a:endParaRPr lang="en-US" sz="600" dirty="0" smtClean="0"/>
          </a:p>
          <a:p>
            <a:pPr lvl="1"/>
            <a:r>
              <a:rPr lang="en-US" sz="2200" dirty="0" smtClean="0"/>
              <a:t>Annual charge  is 2% first 5 years, may decrease after 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Have incentive to raise larger and larger funds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Revenue per $ of committed funds decreases as funds grow in size, but larger funds =&gt; higher management fees and earnings for GP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marL="800100" lvl="2" indent="0">
              <a:buNone/>
            </a:pPr>
            <a:r>
              <a:rPr lang="en-US" sz="1600" dirty="0" smtClean="0"/>
              <a:t>*Plus transaction fee (buying/selling), fee for monitoring portfolio firm – collected from portfolio firm, shared with LPs; </a:t>
            </a:r>
            <a:r>
              <a:rPr lang="en-US" sz="1600" dirty="0"/>
              <a:t> </a:t>
            </a:r>
            <a:r>
              <a:rPr lang="en-US" sz="1600" dirty="0" smtClean="0"/>
              <a:t>plus ‘establishment fee’ of up to $1 million from LPs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83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z="3600" dirty="0" smtClean="0"/>
              <a:t>Bankruptcy for Profit?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en-US" sz="1800" i="1" dirty="0" smtClean="0"/>
          </a:p>
          <a:p>
            <a:pPr marL="0" indent="0" algn="ctr">
              <a:buNone/>
            </a:pPr>
            <a:r>
              <a:rPr lang="en-US" sz="2600" i="1" dirty="0" smtClean="0"/>
              <a:t>“…only a small minority of pre-default [PE] owners retains control of companies” </a:t>
            </a:r>
          </a:p>
          <a:p>
            <a:pPr marL="0" indent="0" algn="ctr">
              <a:buNone/>
            </a:pPr>
            <a:r>
              <a:rPr lang="en-US" sz="2200" dirty="0" smtClean="0"/>
              <a:t>(Hotchkiss, Smith &amp; </a:t>
            </a:r>
            <a:r>
              <a:rPr lang="en-US" sz="2200" dirty="0" err="1" smtClean="0"/>
              <a:t>Strömberg</a:t>
            </a:r>
            <a:r>
              <a:rPr lang="en-US" sz="2200" dirty="0" smtClean="0"/>
              <a:t>.  PE and Resolution of Financial Distress, 2011:4)</a:t>
            </a:r>
          </a:p>
          <a:p>
            <a:pPr marL="0" indent="0" algn="r">
              <a:buNone/>
            </a:pPr>
            <a:endParaRPr lang="en-US" sz="800" i="1" dirty="0" smtClean="0"/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 smtClean="0"/>
              <a:t>Sun Capital Portfolio Company Bankruptcies</a:t>
            </a:r>
          </a:p>
          <a:p>
            <a:endParaRPr lang="en-US" sz="1000" dirty="0" smtClean="0"/>
          </a:p>
          <a:p>
            <a:pPr lvl="1"/>
            <a:r>
              <a:rPr lang="en-US" sz="2200" dirty="0" smtClean="0"/>
              <a:t>Friendly’s Ice Cream LBO 2008</a:t>
            </a:r>
          </a:p>
          <a:p>
            <a:pPr lvl="1"/>
            <a:endParaRPr lang="en-US" sz="800" dirty="0" smtClean="0"/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Fluid Routing Systems </a:t>
            </a:r>
            <a:r>
              <a:rPr lang="en-US" sz="2000" dirty="0">
                <a:solidFill>
                  <a:prstClr val="black"/>
                </a:solidFill>
              </a:rPr>
              <a:t>LBO May 2007</a:t>
            </a:r>
          </a:p>
          <a:p>
            <a:pPr lvl="2"/>
            <a:endParaRPr lang="en-US" sz="800" dirty="0">
              <a:solidFill>
                <a:prstClr val="black"/>
              </a:solidFill>
            </a:endParaRP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Big 10 Tire </a:t>
            </a:r>
            <a:r>
              <a:rPr lang="en-US" sz="2000" dirty="0">
                <a:solidFill>
                  <a:prstClr val="black"/>
                </a:solidFill>
              </a:rPr>
              <a:t>LBO Nov </a:t>
            </a:r>
            <a:r>
              <a:rPr lang="en-US" sz="2000" dirty="0" smtClean="0">
                <a:solidFill>
                  <a:prstClr val="black"/>
                </a:solidFill>
              </a:rPr>
              <a:t>2006</a:t>
            </a:r>
            <a:endParaRPr lang="en-US" sz="2200" dirty="0" smtClean="0"/>
          </a:p>
          <a:p>
            <a:pPr lvl="2"/>
            <a:endParaRPr lang="en-US" sz="800" dirty="0" smtClean="0"/>
          </a:p>
          <a:p>
            <a:pPr lvl="1"/>
            <a:r>
              <a:rPr lang="en-US" sz="2200" dirty="0" smtClean="0"/>
              <a:t>Anchor Blue – LBO Nov. 2003</a:t>
            </a:r>
          </a:p>
          <a:p>
            <a:pPr marL="457200" lvl="1" indent="0">
              <a:buNone/>
            </a:pPr>
            <a:r>
              <a:rPr lang="en-US" sz="2200" dirty="0" smtClean="0"/>
              <a:t> </a:t>
            </a:r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289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3600" dirty="0" smtClean="0"/>
              <a:t>Breach of Trust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2600" dirty="0" smtClean="0"/>
              <a:t>Breaching implicit </a:t>
            </a:r>
            <a:r>
              <a:rPr lang="en-US" sz="2600" dirty="0"/>
              <a:t>contracts </a:t>
            </a:r>
            <a:r>
              <a:rPr lang="en-US" sz="2600" dirty="0" smtClean="0"/>
              <a:t>with  </a:t>
            </a:r>
            <a:r>
              <a:rPr lang="en-US" sz="2600" dirty="0"/>
              <a:t>stakeholders </a:t>
            </a:r>
            <a:r>
              <a:rPr lang="en-US" sz="2600" dirty="0" smtClean="0"/>
              <a:t>may increase </a:t>
            </a:r>
            <a:r>
              <a:rPr lang="en-US" sz="2600" dirty="0"/>
              <a:t>shareholder returns </a:t>
            </a:r>
            <a:r>
              <a:rPr lang="en-US" sz="2600" dirty="0" smtClean="0"/>
              <a:t>at expense of stability </a:t>
            </a:r>
            <a:r>
              <a:rPr lang="en-US" sz="2600" dirty="0"/>
              <a:t>and long-term competitiveness of </a:t>
            </a:r>
            <a:r>
              <a:rPr lang="en-US" sz="2600" dirty="0" smtClean="0"/>
              <a:t>firm</a:t>
            </a:r>
          </a:p>
          <a:p>
            <a:endParaRPr lang="en-US" sz="800" dirty="0" smtClean="0"/>
          </a:p>
          <a:p>
            <a:r>
              <a:rPr lang="en-US" sz="2600" dirty="0"/>
              <a:t>M</a:t>
            </a:r>
            <a:r>
              <a:rPr lang="en-US" sz="2600" dirty="0" smtClean="0"/>
              <a:t>ay </a:t>
            </a:r>
            <a:r>
              <a:rPr lang="en-US" sz="2600" dirty="0"/>
              <a:t>default on implicit </a:t>
            </a:r>
            <a:r>
              <a:rPr lang="en-US" sz="2600" dirty="0" smtClean="0"/>
              <a:t>contracts </a:t>
            </a:r>
            <a:r>
              <a:rPr lang="en-US" sz="2600" dirty="0"/>
              <a:t>managers had established </a:t>
            </a:r>
            <a:r>
              <a:rPr lang="en-US" sz="2600" dirty="0" smtClean="0"/>
              <a:t>prior to buyout (e.g., workers, vendors)</a:t>
            </a:r>
          </a:p>
          <a:p>
            <a:endParaRPr lang="en-US" sz="800" dirty="0" smtClean="0"/>
          </a:p>
          <a:p>
            <a:r>
              <a:rPr lang="en-US" sz="2600" dirty="0" smtClean="0"/>
              <a:t>Examples</a:t>
            </a:r>
          </a:p>
          <a:p>
            <a:pPr lvl="1"/>
            <a:r>
              <a:rPr lang="en-US" sz="2200" dirty="0" err="1" smtClean="0"/>
              <a:t>Mervyn’s</a:t>
            </a:r>
            <a:r>
              <a:rPr lang="en-US" sz="2200" dirty="0" smtClean="0"/>
              <a:t> – vendors</a:t>
            </a:r>
          </a:p>
          <a:p>
            <a:pPr lvl="1"/>
            <a:r>
              <a:rPr lang="en-US" sz="2200" dirty="0" smtClean="0"/>
              <a:t>EMI – talent pipeline/knowledge workers</a:t>
            </a:r>
          </a:p>
          <a:p>
            <a:pPr lvl="1"/>
            <a:r>
              <a:rPr lang="en-US" sz="2200" dirty="0" smtClean="0"/>
              <a:t>Stuyvesant Town/Peter Cooper Village – renters</a:t>
            </a:r>
          </a:p>
          <a:p>
            <a:pPr lvl="1"/>
            <a:r>
              <a:rPr lang="en-US" sz="2200" dirty="0" smtClean="0"/>
              <a:t>Cadbury’s – community</a:t>
            </a:r>
          </a:p>
          <a:p>
            <a:pPr lvl="1"/>
            <a:r>
              <a:rPr lang="en-US" sz="2200" dirty="0" smtClean="0"/>
              <a:t>Antitrust suit – shareholders in publicly-traded firms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493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PR_PPT">
  <a:themeElements>
    <a:clrScheme name="CEP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D63"/>
      </a:accent1>
      <a:accent2>
        <a:srgbClr val="487DB3"/>
      </a:accent2>
      <a:accent3>
        <a:srgbClr val="8DB7E1"/>
      </a:accent3>
      <a:accent4>
        <a:srgbClr val="BBD9F7"/>
      </a:accent4>
      <a:accent5>
        <a:srgbClr val="96969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PR New PP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PR New PP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CEPR_PPT</Template>
  <TotalTime>4042</TotalTime>
  <Words>1835</Words>
  <Application>Microsoft Office PowerPoint</Application>
  <PresentationFormat>On-screen Show (4:3)</PresentationFormat>
  <Paragraphs>250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CEPR_PPT</vt:lpstr>
      <vt:lpstr>Private Equity Briefing</vt:lpstr>
      <vt:lpstr>OUTLINE</vt:lpstr>
      <vt:lpstr>PE Model</vt:lpstr>
      <vt:lpstr>Scale of PE Activity</vt:lpstr>
      <vt:lpstr>Sources of Gains to PE Investors</vt:lpstr>
      <vt:lpstr>Dividend Recapitalization</vt:lpstr>
      <vt:lpstr>Management Fees and Investor Returns (Metrick &amp; Yasuda 2009)</vt:lpstr>
      <vt:lpstr>Bankruptcy for Profit?</vt:lpstr>
      <vt:lpstr>Breach of Trust</vt:lpstr>
      <vt:lpstr>Private Equity and Jobs Davis et al. 2008 vs. Davis et al. 2011</vt:lpstr>
      <vt:lpstr>PE and Jobs: Results from 2008 Study</vt:lpstr>
      <vt:lpstr>PE and Jobs: Results from 2011 Study</vt:lpstr>
      <vt:lpstr>PE and Jobs: Results from 2011 Study</vt:lpstr>
      <vt:lpstr>Why So Much Job Destruction in Retail?</vt:lpstr>
      <vt:lpstr>Measuring Fund Returns (Kaplan and Schoar 2005) vs.(Harris, Jenkinson and Kaplan 2011) </vt:lpstr>
      <vt:lpstr>Method to Compare PE Returns to S&amp;P:  2005 vs. 2011</vt:lpstr>
      <vt:lpstr>Unrealized Investments as % of Fund Holdings (2011 analysis)</vt:lpstr>
      <vt:lpstr>LP Returns Net of Fees Relative to S&amp;P 500</vt:lpstr>
      <vt:lpstr>Returns to PE/Returns to S&amp;P 500 (Public Market Equivalent)</vt:lpstr>
      <vt:lpstr>Risk of Bankruptcy Strömberg 2008 vs. Hotchkiss, Smith &amp; Strömberg 2011</vt:lpstr>
      <vt:lpstr>Risk of Bankruptcy (2011)</vt:lpstr>
      <vt:lpstr>Conclusions</vt:lpstr>
    </vt:vector>
  </TitlesOfParts>
  <Company>CEPR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Equity Briefing</dc:title>
  <dc:creator>Eileen</dc:creator>
  <cp:lastModifiedBy>Eileen</cp:lastModifiedBy>
  <cp:revision>143</cp:revision>
  <cp:lastPrinted>2012-02-02T18:22:08Z</cp:lastPrinted>
  <dcterms:created xsi:type="dcterms:W3CDTF">2012-01-27T18:02:12Z</dcterms:created>
  <dcterms:modified xsi:type="dcterms:W3CDTF">2012-02-08T23:10:34Z</dcterms:modified>
</cp:coreProperties>
</file>