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drawings/drawing4.xml" ContentType="application/vnd.openxmlformats-officedocument.drawingml.chartshapes+xml"/>
  <Override PartName="/ppt/charts/chart17.xml" ContentType="application/vnd.openxmlformats-officedocument.drawingml.chart+xml"/>
  <Override PartName="/ppt/drawings/drawing5.xml" ContentType="application/vnd.openxmlformats-officedocument.drawingml.chartshapes+xml"/>
  <Override PartName="/ppt/charts/chart18.xml" ContentType="application/vnd.openxmlformats-officedocument.drawingml.chart+xml"/>
  <Override PartName="/ppt/drawings/drawing6.xml" ContentType="application/vnd.openxmlformats-officedocument.drawingml.chartshapes+xml"/>
  <Override PartName="/ppt/charts/chart19.xml" ContentType="application/vnd.openxmlformats-officedocument.drawingml.chart+xml"/>
  <Override PartName="/ppt/drawings/drawing7.xml" ContentType="application/vnd.openxmlformats-officedocument.drawingml.chartshapes+xml"/>
  <Override PartName="/ppt/charts/chart20.xml" ContentType="application/vnd.openxmlformats-officedocument.drawingml.chart+xml"/>
  <Override PartName="/ppt/drawings/drawing8.xml" ContentType="application/vnd.openxmlformats-officedocument.drawingml.chartshapes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theme/themeOverride1.xml" ContentType="application/vnd.openxmlformats-officedocument.themeOverride+xml"/>
  <Override PartName="/ppt/drawings/drawing9.xml" ContentType="application/vnd.openxmlformats-officedocument.drawingml.chartshapes+xml"/>
  <Override PartName="/ppt/charts/chart23.xml" ContentType="application/vnd.openxmlformats-officedocument.drawingml.chart+xml"/>
  <Override PartName="/ppt/drawings/drawing10.xml" ContentType="application/vnd.openxmlformats-officedocument.drawingml.chartshapes+xml"/>
  <Override PartName="/ppt/charts/chart24.xml" ContentType="application/vnd.openxmlformats-officedocument.drawingml.chart+xml"/>
  <Override PartName="/ppt/drawings/drawing1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79" r:id="rId3"/>
    <p:sldId id="302" r:id="rId4"/>
    <p:sldId id="280" r:id="rId5"/>
    <p:sldId id="281" r:id="rId6"/>
    <p:sldId id="282" r:id="rId7"/>
    <p:sldId id="283" r:id="rId8"/>
    <p:sldId id="278" r:id="rId9"/>
    <p:sldId id="284" r:id="rId10"/>
    <p:sldId id="285" r:id="rId11"/>
    <p:sldId id="286" r:id="rId12"/>
    <p:sldId id="266" r:id="rId13"/>
    <p:sldId id="287" r:id="rId14"/>
    <p:sldId id="288" r:id="rId15"/>
    <p:sldId id="276" r:id="rId16"/>
    <p:sldId id="290" r:id="rId17"/>
    <p:sldId id="291" r:id="rId18"/>
    <p:sldId id="292" r:id="rId19"/>
    <p:sldId id="296" r:id="rId20"/>
    <p:sldId id="303" r:id="rId21"/>
    <p:sldId id="258" r:id="rId22"/>
    <p:sldId id="259" r:id="rId23"/>
    <p:sldId id="260" r:id="rId24"/>
    <p:sldId id="261" r:id="rId25"/>
    <p:sldId id="262" r:id="rId26"/>
    <p:sldId id="263" r:id="rId27"/>
    <p:sldId id="264" r:id="rId28"/>
    <p:sldId id="265" r:id="rId29"/>
    <p:sldId id="297" r:id="rId30"/>
    <p:sldId id="298" r:id="rId31"/>
    <p:sldId id="299" r:id="rId32"/>
    <p:sldId id="300" r:id="rId33"/>
    <p:sldId id="270" r:id="rId34"/>
    <p:sldId id="268" r:id="rId35"/>
    <p:sldId id="269" r:id="rId36"/>
    <p:sldId id="277" r:id="rId37"/>
    <p:sldId id="293" r:id="rId38"/>
    <p:sldId id="294" r:id="rId39"/>
    <p:sldId id="304" r:id="rId40"/>
    <p:sldId id="301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3" d="100"/>
          <a:sy n="63" d="100"/>
        </p:scale>
        <p:origin x="-732" y="-108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:GREECE%20PAPER:growth%20and%20unemployment%20projection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:Eurozone%20presentation:quarterly%20GDP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:Eurozone%20presentation:quarterly%20GDP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:Eurozone%20presentation:quarterly%20GDP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:Eurozone%20presentation:quarterly%20GDP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:Eurozone%20presentation:quarterly%20GDP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:Eurozone%20presentation:quarterly%20GDP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Macintosh%20HD:Users:Juan:Documents:CEPR:Eurozone%20presentation:new%20weo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Macintosh%20HD:Users:Juan:Documents:CEPR:Eurozone%20presentation:new%20weo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Macintosh%20HD:Users:Juan:Documents:CEPR:Eurozone%20presentation:new%20weo.xlsx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Macintosh%20HD:Users:Juan:Documents:CEPR:Eurozone%20presentation:new%20weo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:GREECE%20PAPER:growth%20and%20unemployment%20projections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Macintosh%20HD:Users:Juan:Documents:CEPR:Eurozone%20presentation:REER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:spain%20national%20accounts.xlsx" TargetMode="Externa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9.xml"/><Relationship Id="rId2" Type="http://schemas.openxmlformats.org/officeDocument/2006/relationships/oleObject" Target="Macintosh%20HD:Users:Juan:Documents:CEPR:spain%20national%20accounts.xlsx" TargetMode="External"/><Relationship Id="rId1" Type="http://schemas.openxmlformats.org/officeDocument/2006/relationships/themeOverride" Target="../theme/themeOverride1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Macintosh%20HD:Users:Juan:Documents:CEPR:Eurozone%20presentation:unemployment%20rates.xlsx" TargetMode="Externa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Macintosh%20HD:Users:Juan:Documents:CEPR:GREECE%20PAPER:eu%20interest%20burde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:GREECE%20PAPER:EPOP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:GREECE%20PAPER:Greece%20REER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cintosh%20HD:Users:Juan:Documents:CEPR:GREECE%20PAPER:DSA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Macintosh%20HD:Users:Juan:Documents:CEPR:GREECE%20PAPER:eu%20interest%20burden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Macintosh%20HD:Users:Juan:Documents:CEPR:GREECE%20PAPER:argentina%20comparison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:Eurozone%20presentation:quarterly%20GDP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:Eurozone%20presentation:quarterly%20GD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076369648425"/>
          <c:y val="3.9393939393939398E-2"/>
          <c:w val="0.88441835710133498"/>
          <c:h val="0.88379813886900505"/>
        </c:manualLayout>
      </c:layout>
      <c:lineChart>
        <c:grouping val="standard"/>
        <c:varyColors val="0"/>
        <c:ser>
          <c:idx val="1"/>
          <c:order val="0"/>
          <c:tx>
            <c:strRef>
              <c:f>Sheet2!$B$3</c:f>
              <c:strCache>
                <c:ptCount val="1"/>
                <c:pt idx="0">
                  <c:v>1st Review</c:v>
                </c:pt>
              </c:strCache>
            </c:strRef>
          </c:tx>
          <c:spPr>
            <a:ln w="38100" cmpd="sng">
              <a:solidFill>
                <a:schemeClr val="accent1">
                  <a:lumMod val="75000"/>
                </a:schemeClr>
              </a:solidFill>
              <a:prstDash val="dash"/>
            </a:ln>
          </c:spPr>
          <c:marker>
            <c:symbol val="none"/>
          </c:marker>
          <c:val>
            <c:numRef>
              <c:f>Sheet2!$C$3:$N$3</c:f>
              <c:numCache>
                <c:formatCode>General</c:formatCode>
                <c:ptCount val="12"/>
                <c:pt idx="4" formatCode="0.0">
                  <c:v>172.8899394004971</c:v>
                </c:pt>
                <c:pt idx="5" formatCode="0.0">
                  <c:v>165.97434182447719</c:v>
                </c:pt>
                <c:pt idx="6" formatCode="0.0">
                  <c:v>161.6590089370408</c:v>
                </c:pt>
                <c:pt idx="7" formatCode="0.0">
                  <c:v>163.43725803534829</c:v>
                </c:pt>
                <c:pt idx="8" formatCode="0.0">
                  <c:v>166.86944045409049</c:v>
                </c:pt>
                <c:pt idx="9" formatCode="0.0">
                  <c:v>170.37369870362639</c:v>
                </c:pt>
                <c:pt idx="10" formatCode="0.0">
                  <c:v>174.97378856862429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Sheet2!$B$4</c:f>
              <c:strCache>
                <c:ptCount val="1"/>
                <c:pt idx="0">
                  <c:v>2nd Review</c:v>
                </c:pt>
              </c:strCache>
            </c:strRef>
          </c:tx>
          <c:spPr>
            <a:ln w="38100" cmpd="sng">
              <a:solidFill>
                <a:schemeClr val="accent3">
                  <a:lumMod val="75000"/>
                </a:schemeClr>
              </a:solidFill>
              <a:prstDash val="dashDot"/>
            </a:ln>
          </c:spPr>
          <c:marker>
            <c:symbol val="none"/>
          </c:marker>
          <c:val>
            <c:numRef>
              <c:f>Sheet2!$C$4:$N$4</c:f>
              <c:numCache>
                <c:formatCode>General</c:formatCode>
                <c:ptCount val="12"/>
                <c:pt idx="4" formatCode="0.0">
                  <c:v>172.8899394004971</c:v>
                </c:pt>
                <c:pt idx="5" formatCode="0.0">
                  <c:v>165.62856194567621</c:v>
                </c:pt>
                <c:pt idx="6" formatCode="0.0">
                  <c:v>160.65970508730589</c:v>
                </c:pt>
                <c:pt idx="7" formatCode="0.0">
                  <c:v>162.4269618432663</c:v>
                </c:pt>
                <c:pt idx="8" formatCode="0.0">
                  <c:v>165.83792804197481</c:v>
                </c:pt>
                <c:pt idx="9" formatCode="0.0">
                  <c:v>169.32052453085629</c:v>
                </c:pt>
                <c:pt idx="10" formatCode="0.0">
                  <c:v>173.89217869318941</c:v>
                </c:pt>
              </c:numCache>
            </c:numRef>
          </c:val>
          <c:smooth val="1"/>
        </c:ser>
        <c:ser>
          <c:idx val="3"/>
          <c:order val="2"/>
          <c:tx>
            <c:strRef>
              <c:f>Sheet2!$B$5</c:f>
              <c:strCache>
                <c:ptCount val="1"/>
                <c:pt idx="0">
                  <c:v>3rd Review</c:v>
                </c:pt>
              </c:strCache>
            </c:strRef>
          </c:tx>
          <c:spPr>
            <a:ln w="38100" cmpd="sng">
              <a:solidFill>
                <a:schemeClr val="accent1">
                  <a:lumMod val="75000"/>
                </a:schemeClr>
              </a:solidFill>
              <a:prstDash val="sysDash"/>
            </a:ln>
          </c:spPr>
          <c:marker>
            <c:symbol val="none"/>
          </c:marker>
          <c:val>
            <c:numRef>
              <c:f>Sheet2!$C$5:$N$5</c:f>
              <c:numCache>
                <c:formatCode>General</c:formatCode>
                <c:ptCount val="12"/>
                <c:pt idx="4" formatCode="0.0">
                  <c:v>172.8899394004971</c:v>
                </c:pt>
                <c:pt idx="5" formatCode="0.0">
                  <c:v>165.10989212747469</c:v>
                </c:pt>
                <c:pt idx="6" formatCode="0.0">
                  <c:v>160.1565953636505</c:v>
                </c:pt>
                <c:pt idx="7" formatCode="0.0">
                  <c:v>161.91831791265059</c:v>
                </c:pt>
                <c:pt idx="8" formatCode="0.0">
                  <c:v>165.31860258881619</c:v>
                </c:pt>
                <c:pt idx="9" formatCode="0.0">
                  <c:v>168.7902932431814</c:v>
                </c:pt>
                <c:pt idx="10" formatCode="0.0">
                  <c:v>173.34763116074731</c:v>
                </c:pt>
                <c:pt idx="11" formatCode="0.0">
                  <c:v>178.3747124644089</c:v>
                </c:pt>
              </c:numCache>
            </c:numRef>
          </c:val>
          <c:smooth val="1"/>
        </c:ser>
        <c:ser>
          <c:idx val="4"/>
          <c:order val="3"/>
          <c:tx>
            <c:strRef>
              <c:f>Sheet2!$B$6</c:f>
              <c:strCache>
                <c:ptCount val="1"/>
                <c:pt idx="0">
                  <c:v>4th Review</c:v>
                </c:pt>
              </c:strCache>
            </c:strRef>
          </c:tx>
          <c:spPr>
            <a:ln w="38100" cmpd="sng">
              <a:solidFill>
                <a:schemeClr val="accent6">
                  <a:lumMod val="60000"/>
                  <a:lumOff val="40000"/>
                </a:schemeClr>
              </a:solidFill>
              <a:prstDash val="lgDash"/>
            </a:ln>
          </c:spPr>
          <c:marker>
            <c:symbol val="none"/>
          </c:marker>
          <c:val>
            <c:numRef>
              <c:f>Sheet2!$C$6:$N$6</c:f>
              <c:numCache>
                <c:formatCode>General</c:formatCode>
                <c:ptCount val="12"/>
                <c:pt idx="4" formatCode="0.0">
                  <c:v>172.8899394004971</c:v>
                </c:pt>
                <c:pt idx="5" formatCode="0.0">
                  <c:v>165.10989212747469</c:v>
                </c:pt>
                <c:pt idx="6" formatCode="0.0">
                  <c:v>158.67060633450319</c:v>
                </c:pt>
                <c:pt idx="7" formatCode="0.0">
                  <c:v>159.6226299725102</c:v>
                </c:pt>
                <c:pt idx="8" formatCode="0.0">
                  <c:v>162.97470520193289</c:v>
                </c:pt>
                <c:pt idx="9" formatCode="0.0">
                  <c:v>166.7231234215773</c:v>
                </c:pt>
                <c:pt idx="10" formatCode="0.0">
                  <c:v>171.22464775396</c:v>
                </c:pt>
                <c:pt idx="11" formatCode="0.0">
                  <c:v>176.19016253882481</c:v>
                </c:pt>
              </c:numCache>
            </c:numRef>
          </c:val>
          <c:smooth val="1"/>
        </c:ser>
        <c:ser>
          <c:idx val="5"/>
          <c:order val="4"/>
          <c:tx>
            <c:strRef>
              <c:f>Sheet2!$B$7</c:f>
              <c:strCache>
                <c:ptCount val="1"/>
                <c:pt idx="0">
                  <c:v>5th Review</c:v>
                </c:pt>
              </c:strCache>
            </c:strRef>
          </c:tx>
          <c:spPr>
            <a:ln w="38100" cmpd="sng">
              <a:solidFill>
                <a:schemeClr val="accent6">
                  <a:lumMod val="75000"/>
                </a:schemeClr>
              </a:solidFill>
              <a:prstDash val="dashDot"/>
            </a:ln>
          </c:spPr>
          <c:marker>
            <c:symbol val="none"/>
          </c:marker>
          <c:val>
            <c:numRef>
              <c:f>Sheet2!$C$7:$N$7</c:f>
              <c:numCache>
                <c:formatCode>General</c:formatCode>
                <c:ptCount val="12"/>
                <c:pt idx="4" formatCode="0.0">
                  <c:v>172.8899394004971</c:v>
                </c:pt>
                <c:pt idx="5" formatCode="0.0">
                  <c:v>166.83879152147969</c:v>
                </c:pt>
                <c:pt idx="6" formatCode="0.0">
                  <c:v>156.82846403019099</c:v>
                </c:pt>
                <c:pt idx="7" formatCode="0.0">
                  <c:v>152.12361010928521</c:v>
                </c:pt>
                <c:pt idx="8" formatCode="0.0">
                  <c:v>152.57998093961299</c:v>
                </c:pt>
                <c:pt idx="9" formatCode="0.0">
                  <c:v>156.24190048216369</c:v>
                </c:pt>
                <c:pt idx="10" formatCode="0.0">
                  <c:v>160.77291559614619</c:v>
                </c:pt>
                <c:pt idx="11" formatCode="0.0">
                  <c:v>165.91764889522321</c:v>
                </c:pt>
              </c:numCache>
            </c:numRef>
          </c:val>
          <c:smooth val="1"/>
        </c:ser>
        <c:ser>
          <c:idx val="0"/>
          <c:order val="5"/>
          <c:tx>
            <c:v>Actual</c:v>
          </c:tx>
          <c:spPr>
            <a:ln w="57150" cmpd="sng">
              <a:solidFill>
                <a:schemeClr val="tx2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Sheet2!$C$1:$N$1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Sheet2!$C$2:$N$2</c:f>
              <c:numCache>
                <c:formatCode>0.0</c:formatCode>
                <c:ptCount val="12"/>
                <c:pt idx="0">
                  <c:v>166.11500000000001</c:v>
                </c:pt>
                <c:pt idx="1">
                  <c:v>173.75629000000001</c:v>
                </c:pt>
                <c:pt idx="2">
                  <c:v>178.96897870000001</c:v>
                </c:pt>
                <c:pt idx="3">
                  <c:v>178.79000972130001</c:v>
                </c:pt>
                <c:pt idx="4">
                  <c:v>172.8899394004971</c:v>
                </c:pt>
                <c:pt idx="5">
                  <c:v>166.83879152147969</c:v>
                </c:pt>
                <c:pt idx="6">
                  <c:v>155.49375369801899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608512"/>
        <c:axId val="124610048"/>
      </c:lineChart>
      <c:catAx>
        <c:axId val="12460851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crossAx val="124610048"/>
        <c:crosses val="autoZero"/>
        <c:auto val="1"/>
        <c:lblAlgn val="ctr"/>
        <c:lblOffset val="100"/>
        <c:noMultiLvlLbl val="0"/>
      </c:catAx>
      <c:valAx>
        <c:axId val="124610048"/>
        <c:scaling>
          <c:orientation val="minMax"/>
          <c:min val="1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billions of 2005 constant euros</a:t>
                </a:r>
              </a:p>
            </c:rich>
          </c:tx>
          <c:layout>
            <c:manualLayout>
              <c:xMode val="edge"/>
              <c:yMode val="edge"/>
              <c:x val="1.85276319626713E-3"/>
              <c:y val="0.28242791292778602"/>
            </c:manualLayout>
          </c:layout>
          <c:overlay val="0"/>
        </c:title>
        <c:numFmt formatCode="0" sourceLinked="0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124608512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119846596356663"/>
          <c:y val="0.75996093024274003"/>
          <c:w val="0.37204596821230701"/>
          <c:h val="0.12261088751199301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>
          <a:solidFill>
            <a:srgbClr val="000000"/>
          </a:solidFill>
          <a:latin typeface="Verdana"/>
          <a:cs typeface="Verdana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Data!$A$60</c:f>
              <c:strCache>
                <c:ptCount val="1"/>
                <c:pt idx="0">
                  <c:v>Euro area (EA11-2000, EA12-2006, EA13-2007, EA15-2008, EA16-2010, EA17)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effectLst/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Data!$R$56:$Y$56</c:f>
              <c:strCache>
                <c:ptCount val="8"/>
                <c:pt idx="0">
                  <c:v>2010Q1</c:v>
                </c:pt>
                <c:pt idx="1">
                  <c:v>2010Q2</c:v>
                </c:pt>
                <c:pt idx="2">
                  <c:v>2010Q3</c:v>
                </c:pt>
                <c:pt idx="3">
                  <c:v>2010Q4</c:v>
                </c:pt>
                <c:pt idx="4">
                  <c:v>2011Q1</c:v>
                </c:pt>
                <c:pt idx="5">
                  <c:v>2011Q2</c:v>
                </c:pt>
                <c:pt idx="6">
                  <c:v>2011Q3</c:v>
                </c:pt>
                <c:pt idx="7">
                  <c:v>2011Q4</c:v>
                </c:pt>
              </c:strCache>
            </c:strRef>
          </c:cat>
          <c:val>
            <c:numRef>
              <c:f>Data!$R$183:$Y$183</c:f>
              <c:numCache>
                <c:formatCode>#,##0.0</c:formatCode>
                <c:ptCount val="8"/>
                <c:pt idx="0">
                  <c:v>0.2</c:v>
                </c:pt>
                <c:pt idx="1">
                  <c:v>2.1</c:v>
                </c:pt>
                <c:pt idx="2">
                  <c:v>1.8</c:v>
                </c:pt>
                <c:pt idx="3">
                  <c:v>1.7</c:v>
                </c:pt>
                <c:pt idx="4">
                  <c:v>3.5</c:v>
                </c:pt>
                <c:pt idx="5">
                  <c:v>-0.1</c:v>
                </c:pt>
                <c:pt idx="6">
                  <c:v>1.3</c:v>
                </c:pt>
                <c:pt idx="7">
                  <c:v>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343424"/>
        <c:axId val="170357504"/>
      </c:barChart>
      <c:catAx>
        <c:axId val="170343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170357504"/>
        <c:crosses val="autoZero"/>
        <c:auto val="1"/>
        <c:lblAlgn val="ctr"/>
        <c:lblOffset val="100"/>
        <c:noMultiLvlLbl val="0"/>
      </c:catAx>
      <c:valAx>
        <c:axId val="170357504"/>
        <c:scaling>
          <c:orientation val="minMax"/>
          <c:max val="9"/>
          <c:min val="-6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Change</a:t>
                </a:r>
              </a:p>
            </c:rich>
          </c:tx>
          <c:overlay val="0"/>
        </c:title>
        <c:numFmt formatCode="#,##0" sourceLinked="0"/>
        <c:majorTickMark val="in"/>
        <c:minorTickMark val="none"/>
        <c:tickLblPos val="nextTo"/>
        <c:crossAx val="170343424"/>
        <c:crosses val="autoZero"/>
        <c:crossBetween val="between"/>
        <c:majorUnit val="3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900">
          <a:latin typeface="Verdana"/>
          <a:cs typeface="Verdana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Data!$A$60</c:f>
              <c:strCache>
                <c:ptCount val="1"/>
                <c:pt idx="0">
                  <c:v>Euro area (EA11-2000, EA12-2006, EA13-2007, EA15-2008, EA16-2010, EA17)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effectLst/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Data!$R$56:$Y$56</c:f>
              <c:strCache>
                <c:ptCount val="8"/>
                <c:pt idx="0">
                  <c:v>2010Q1</c:v>
                </c:pt>
                <c:pt idx="1">
                  <c:v>2010Q2</c:v>
                </c:pt>
                <c:pt idx="2">
                  <c:v>2010Q3</c:v>
                </c:pt>
                <c:pt idx="3">
                  <c:v>2010Q4</c:v>
                </c:pt>
                <c:pt idx="4">
                  <c:v>2011Q1</c:v>
                </c:pt>
                <c:pt idx="5">
                  <c:v>2011Q2</c:v>
                </c:pt>
                <c:pt idx="6">
                  <c:v>2011Q3</c:v>
                </c:pt>
                <c:pt idx="7">
                  <c:v>2011Q4</c:v>
                </c:pt>
              </c:strCache>
            </c:strRef>
          </c:cat>
          <c:val>
            <c:numRef>
              <c:f>Data!$R$191:$Y$191</c:f>
              <c:numCache>
                <c:formatCode>#,##0.0</c:formatCode>
                <c:ptCount val="8"/>
                <c:pt idx="0">
                  <c:v>1.9</c:v>
                </c:pt>
                <c:pt idx="1">
                  <c:v>2.2000000000000002</c:v>
                </c:pt>
                <c:pt idx="2">
                  <c:v>0.7</c:v>
                </c:pt>
                <c:pt idx="3">
                  <c:v>3.1</c:v>
                </c:pt>
                <c:pt idx="4">
                  <c:v>2.8</c:v>
                </c:pt>
                <c:pt idx="5">
                  <c:v>0.6</c:v>
                </c:pt>
                <c:pt idx="6">
                  <c:v>-1.7</c:v>
                </c:pt>
                <c:pt idx="7">
                  <c:v>-2.5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539264"/>
        <c:axId val="170541056"/>
      </c:barChart>
      <c:catAx>
        <c:axId val="170539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170541056"/>
        <c:crosses val="autoZero"/>
        <c:auto val="1"/>
        <c:lblAlgn val="ctr"/>
        <c:lblOffset val="100"/>
        <c:noMultiLvlLbl val="0"/>
      </c:catAx>
      <c:valAx>
        <c:axId val="170541056"/>
        <c:scaling>
          <c:orientation val="minMax"/>
          <c:max val="9"/>
          <c:min val="-6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Change</a:t>
                </a:r>
              </a:p>
            </c:rich>
          </c:tx>
          <c:overlay val="0"/>
        </c:title>
        <c:numFmt formatCode="#,##0" sourceLinked="0"/>
        <c:majorTickMark val="in"/>
        <c:minorTickMark val="none"/>
        <c:tickLblPos val="nextTo"/>
        <c:crossAx val="170539264"/>
        <c:crosses val="autoZero"/>
        <c:crossBetween val="between"/>
        <c:majorUnit val="3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900">
          <a:latin typeface="Verdana"/>
          <a:cs typeface="Verdana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Data!$A$60</c:f>
              <c:strCache>
                <c:ptCount val="1"/>
                <c:pt idx="0">
                  <c:v>Euro area (EA11-2000, EA12-2006, EA13-2007, EA15-2008, EA16-2010, EA17)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effectLst/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Data!$R$56:$Y$56</c:f>
              <c:strCache>
                <c:ptCount val="8"/>
                <c:pt idx="0">
                  <c:v>2010Q1</c:v>
                </c:pt>
                <c:pt idx="1">
                  <c:v>2010Q2</c:v>
                </c:pt>
                <c:pt idx="2">
                  <c:v>2010Q3</c:v>
                </c:pt>
                <c:pt idx="3">
                  <c:v>2010Q4</c:v>
                </c:pt>
                <c:pt idx="4">
                  <c:v>2011Q1</c:v>
                </c:pt>
                <c:pt idx="5">
                  <c:v>2011Q2</c:v>
                </c:pt>
                <c:pt idx="6">
                  <c:v>2011Q3</c:v>
                </c:pt>
                <c:pt idx="7">
                  <c:v>2011Q4</c:v>
                </c:pt>
              </c:strCache>
            </c:strRef>
          </c:cat>
          <c:val>
            <c:numRef>
              <c:f>Data!$R$180:$Y$180</c:f>
              <c:numCache>
                <c:formatCode>#,##0.0</c:formatCode>
                <c:ptCount val="8"/>
                <c:pt idx="0">
                  <c:v>5.2</c:v>
                </c:pt>
                <c:pt idx="1">
                  <c:v>-2.8</c:v>
                </c:pt>
                <c:pt idx="2">
                  <c:v>2.2000000000000002</c:v>
                </c:pt>
                <c:pt idx="3">
                  <c:v>-4</c:v>
                </c:pt>
                <c:pt idx="4">
                  <c:v>4.5999999999999996</c:v>
                </c:pt>
                <c:pt idx="5">
                  <c:v>4.5999999999999996</c:v>
                </c:pt>
                <c:pt idx="6">
                  <c:v>-4.2</c:v>
                </c:pt>
                <c:pt idx="7">
                  <c:v>-0.8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591744"/>
        <c:axId val="170593280"/>
      </c:barChart>
      <c:catAx>
        <c:axId val="170591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170593280"/>
        <c:crosses val="autoZero"/>
        <c:auto val="1"/>
        <c:lblAlgn val="ctr"/>
        <c:lblOffset val="100"/>
        <c:noMultiLvlLbl val="0"/>
      </c:catAx>
      <c:valAx>
        <c:axId val="170593280"/>
        <c:scaling>
          <c:orientation val="minMax"/>
          <c:max val="9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Change</a:t>
                </a:r>
              </a:p>
            </c:rich>
          </c:tx>
          <c:overlay val="0"/>
        </c:title>
        <c:numFmt formatCode="#,##0" sourceLinked="0"/>
        <c:majorTickMark val="in"/>
        <c:minorTickMark val="none"/>
        <c:tickLblPos val="nextTo"/>
        <c:crossAx val="170591744"/>
        <c:crosses val="autoZero"/>
        <c:crossBetween val="between"/>
        <c:majorUnit val="3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900">
          <a:latin typeface="Verdana"/>
          <a:cs typeface="Verdana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Data!$A$60</c:f>
              <c:strCache>
                <c:ptCount val="1"/>
                <c:pt idx="0">
                  <c:v>Euro area (EA11-2000, EA12-2006, EA13-2007, EA15-2008, EA16-2010, EA17)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effectLst/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Data!$R$56:$Y$56</c:f>
              <c:strCache>
                <c:ptCount val="8"/>
                <c:pt idx="0">
                  <c:v>2010Q1</c:v>
                </c:pt>
                <c:pt idx="1">
                  <c:v>2010Q2</c:v>
                </c:pt>
                <c:pt idx="2">
                  <c:v>2010Q3</c:v>
                </c:pt>
                <c:pt idx="3">
                  <c:v>2010Q4</c:v>
                </c:pt>
                <c:pt idx="4">
                  <c:v>2011Q1</c:v>
                </c:pt>
                <c:pt idx="5">
                  <c:v>2011Q2</c:v>
                </c:pt>
                <c:pt idx="6">
                  <c:v>2011Q3</c:v>
                </c:pt>
                <c:pt idx="7">
                  <c:v>2011Q4</c:v>
                </c:pt>
              </c:strCache>
            </c:strRef>
          </c:cat>
          <c:val>
            <c:numRef>
              <c:f>Data!$R$194:$Y$194</c:f>
              <c:numCache>
                <c:formatCode>#,##0.0</c:formatCode>
                <c:ptCount val="8"/>
                <c:pt idx="0">
                  <c:v>3.5</c:v>
                </c:pt>
                <c:pt idx="1">
                  <c:v>1.1000000000000001</c:v>
                </c:pt>
                <c:pt idx="2">
                  <c:v>0.8</c:v>
                </c:pt>
                <c:pt idx="3">
                  <c:v>-1.6</c:v>
                </c:pt>
                <c:pt idx="4">
                  <c:v>-2.6</c:v>
                </c:pt>
                <c:pt idx="5">
                  <c:v>-1.1000000000000001</c:v>
                </c:pt>
                <c:pt idx="6">
                  <c:v>-2.5</c:v>
                </c:pt>
                <c:pt idx="7">
                  <c:v>-5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636032"/>
        <c:axId val="170637568"/>
      </c:barChart>
      <c:catAx>
        <c:axId val="170636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170637568"/>
        <c:crosses val="autoZero"/>
        <c:auto val="1"/>
        <c:lblAlgn val="ctr"/>
        <c:lblOffset val="100"/>
        <c:noMultiLvlLbl val="0"/>
      </c:catAx>
      <c:valAx>
        <c:axId val="170637568"/>
        <c:scaling>
          <c:orientation val="minMax"/>
          <c:max val="9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Change</a:t>
                </a:r>
              </a:p>
            </c:rich>
          </c:tx>
          <c:overlay val="0"/>
        </c:title>
        <c:numFmt formatCode="#,##0" sourceLinked="0"/>
        <c:majorTickMark val="in"/>
        <c:minorTickMark val="none"/>
        <c:tickLblPos val="nextTo"/>
        <c:crossAx val="170636032"/>
        <c:crosses val="autoZero"/>
        <c:crossBetween val="between"/>
        <c:majorUnit val="3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900">
          <a:latin typeface="Verdana"/>
          <a:cs typeface="Verdana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Data!$A$60</c:f>
              <c:strCache>
                <c:ptCount val="1"/>
                <c:pt idx="0">
                  <c:v>Euro area (EA11-2000, EA12-2006, EA13-2007, EA15-2008, EA16-2010, EA17)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effectLst/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Data!$R$56:$Y$56</c:f>
              <c:strCache>
                <c:ptCount val="8"/>
                <c:pt idx="0">
                  <c:v>2010Q1</c:v>
                </c:pt>
                <c:pt idx="1">
                  <c:v>2010Q2</c:v>
                </c:pt>
                <c:pt idx="2">
                  <c:v>2010Q3</c:v>
                </c:pt>
                <c:pt idx="3">
                  <c:v>2010Q4</c:v>
                </c:pt>
                <c:pt idx="4">
                  <c:v>2011Q1</c:v>
                </c:pt>
                <c:pt idx="5">
                  <c:v>2011Q2</c:v>
                </c:pt>
                <c:pt idx="6">
                  <c:v>2011Q3</c:v>
                </c:pt>
                <c:pt idx="7">
                  <c:v>2011Q4</c:v>
                </c:pt>
              </c:strCache>
            </c:strRef>
          </c:cat>
          <c:val>
            <c:numRef>
              <c:f>Data!$R$184:$Y$184</c:f>
              <c:numCache>
                <c:formatCode>#,##0.0</c:formatCode>
                <c:ptCount val="8"/>
                <c:pt idx="0">
                  <c:v>4.5</c:v>
                </c:pt>
                <c:pt idx="1">
                  <c:v>2.1</c:v>
                </c:pt>
                <c:pt idx="2">
                  <c:v>1.6</c:v>
                </c:pt>
                <c:pt idx="3">
                  <c:v>0.7</c:v>
                </c:pt>
                <c:pt idx="4">
                  <c:v>0.5</c:v>
                </c:pt>
                <c:pt idx="5">
                  <c:v>1.2</c:v>
                </c:pt>
                <c:pt idx="6">
                  <c:v>-0.7</c:v>
                </c:pt>
                <c:pt idx="7">
                  <c:v>-2.6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672128"/>
        <c:axId val="170673664"/>
      </c:barChart>
      <c:catAx>
        <c:axId val="170672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170673664"/>
        <c:crosses val="autoZero"/>
        <c:auto val="1"/>
        <c:lblAlgn val="ctr"/>
        <c:lblOffset val="100"/>
        <c:noMultiLvlLbl val="0"/>
      </c:catAx>
      <c:valAx>
        <c:axId val="170673664"/>
        <c:scaling>
          <c:orientation val="minMax"/>
          <c:max val="9"/>
          <c:min val="-6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Change</a:t>
                </a:r>
              </a:p>
            </c:rich>
          </c:tx>
          <c:overlay val="0"/>
        </c:title>
        <c:numFmt formatCode="#,##0" sourceLinked="0"/>
        <c:majorTickMark val="in"/>
        <c:minorTickMark val="none"/>
        <c:tickLblPos val="nextTo"/>
        <c:crossAx val="170672128"/>
        <c:crosses val="autoZero"/>
        <c:crossBetween val="between"/>
        <c:majorUnit val="3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900">
          <a:latin typeface="Verdana"/>
          <a:cs typeface="Verdana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Data!$A$60</c:f>
              <c:strCache>
                <c:ptCount val="1"/>
                <c:pt idx="0">
                  <c:v>Euro area (EA11-2000, EA12-2006, EA13-2007, EA15-2008, EA16-2010, EA17)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effectLst/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Data!$R$56:$Y$56</c:f>
              <c:strCache>
                <c:ptCount val="8"/>
                <c:pt idx="0">
                  <c:v>2010Q1</c:v>
                </c:pt>
                <c:pt idx="1">
                  <c:v>2010Q2</c:v>
                </c:pt>
                <c:pt idx="2">
                  <c:v>2010Q3</c:v>
                </c:pt>
                <c:pt idx="3">
                  <c:v>2010Q4</c:v>
                </c:pt>
                <c:pt idx="4">
                  <c:v>2011Q1</c:v>
                </c:pt>
                <c:pt idx="5">
                  <c:v>2011Q2</c:v>
                </c:pt>
                <c:pt idx="6">
                  <c:v>2011Q3</c:v>
                </c:pt>
                <c:pt idx="7">
                  <c:v>2011Q4</c:v>
                </c:pt>
              </c:strCache>
            </c:strRef>
          </c:cat>
          <c:val>
            <c:numRef>
              <c:f>Data!$R$182:$Y$182</c:f>
              <c:numCache>
                <c:formatCode>#,##0.0</c:formatCode>
                <c:ptCount val="8"/>
                <c:pt idx="0">
                  <c:v>0.6</c:v>
                </c:pt>
                <c:pt idx="1">
                  <c:v>1</c:v>
                </c:pt>
                <c:pt idx="2">
                  <c:v>0.3</c:v>
                </c:pt>
                <c:pt idx="3">
                  <c:v>0.9</c:v>
                </c:pt>
                <c:pt idx="4">
                  <c:v>1.5</c:v>
                </c:pt>
                <c:pt idx="5">
                  <c:v>0.7</c:v>
                </c:pt>
                <c:pt idx="6">
                  <c:v>0.2</c:v>
                </c:pt>
                <c:pt idx="7">
                  <c:v>-1.2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716160"/>
        <c:axId val="170918656"/>
      </c:barChart>
      <c:catAx>
        <c:axId val="17071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170918656"/>
        <c:crosses val="autoZero"/>
        <c:auto val="1"/>
        <c:lblAlgn val="ctr"/>
        <c:lblOffset val="100"/>
        <c:noMultiLvlLbl val="0"/>
      </c:catAx>
      <c:valAx>
        <c:axId val="170918656"/>
        <c:scaling>
          <c:orientation val="minMax"/>
          <c:max val="9"/>
          <c:min val="-6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  <a:r>
                  <a:rPr lang="en-US" baseline="0"/>
                  <a:t> Change</a:t>
                </a:r>
                <a:endParaRPr lang="en-US"/>
              </a:p>
            </c:rich>
          </c:tx>
          <c:overlay val="0"/>
        </c:title>
        <c:numFmt formatCode="#,##0" sourceLinked="0"/>
        <c:majorTickMark val="in"/>
        <c:minorTickMark val="none"/>
        <c:tickLblPos val="nextTo"/>
        <c:crossAx val="170716160"/>
        <c:crosses val="autoZero"/>
        <c:crossBetween val="between"/>
        <c:majorUnit val="3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900">
          <a:latin typeface="Verdana"/>
          <a:cs typeface="Verdana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2"/>
          <c:spPr>
            <a:pattFill prst="ltDnDiag">
              <a:fgClr>
                <a:schemeClr val="accent1">
                  <a:lumMod val="75000"/>
                </a:schemeClr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/>
          </c:spPr>
          <c:invertIfNegative val="0"/>
          <c:val>
            <c:numRef>
              <c:f>'unemployment graphs'!$E$12:$U$12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979328"/>
        <c:axId val="170980864"/>
      </c:barChart>
      <c:lineChart>
        <c:grouping val="standard"/>
        <c:varyColors val="0"/>
        <c:ser>
          <c:idx val="1"/>
          <c:order val="0"/>
          <c:spPr>
            <a:ln w="28575" cmpd="sng">
              <a:solidFill>
                <a:srgbClr val="376092"/>
              </a:solidFill>
              <a:prstDash val="dash"/>
            </a:ln>
          </c:spPr>
          <c:marker>
            <c:symbol val="none"/>
          </c:marker>
          <c:cat>
            <c:numRef>
              <c:f>'unemployment graphs'!$E$1:$U$1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'unemployment graphs'!$E$3:$U$3</c:f>
              <c:numCache>
                <c:formatCode>General</c:formatCode>
                <c:ptCount val="17"/>
                <c:pt idx="10">
                  <c:v>17.305</c:v>
                </c:pt>
                <c:pt idx="11">
                  <c:v>19.366</c:v>
                </c:pt>
                <c:pt idx="12">
                  <c:v>19.366</c:v>
                </c:pt>
                <c:pt idx="13">
                  <c:v>18.238</c:v>
                </c:pt>
                <c:pt idx="14">
                  <c:v>16.765999999999998</c:v>
                </c:pt>
                <c:pt idx="15">
                  <c:v>15.602</c:v>
                </c:pt>
                <c:pt idx="16">
                  <c:v>14.587</c:v>
                </c:pt>
              </c:numCache>
            </c:numRef>
          </c:val>
          <c:smooth val="1"/>
        </c:ser>
        <c:ser>
          <c:idx val="0"/>
          <c:order val="1"/>
          <c:spPr>
            <a:ln w="28575" cmpd="sng"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'unemployment graphs'!$E$1:$U$1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'unemployment graphs'!$E$2:$U$2</c:f>
              <c:numCache>
                <c:formatCode>General</c:formatCode>
                <c:ptCount val="17"/>
                <c:pt idx="0">
                  <c:v>10.75</c:v>
                </c:pt>
                <c:pt idx="1">
                  <c:v>10.324999999999999</c:v>
                </c:pt>
                <c:pt idx="2">
                  <c:v>9.7249999999999996</c:v>
                </c:pt>
                <c:pt idx="3">
                  <c:v>10.492000000000001</c:v>
                </c:pt>
                <c:pt idx="4">
                  <c:v>9.9</c:v>
                </c:pt>
                <c:pt idx="5">
                  <c:v>8.8919999999999995</c:v>
                </c:pt>
                <c:pt idx="6">
                  <c:v>8.2919999999999998</c:v>
                </c:pt>
                <c:pt idx="7">
                  <c:v>7.6829999999999998</c:v>
                </c:pt>
                <c:pt idx="8">
                  <c:v>9.375</c:v>
                </c:pt>
                <c:pt idx="9">
                  <c:v>12.458</c:v>
                </c:pt>
                <c:pt idx="10">
                  <c:v>17.305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979328"/>
        <c:axId val="170980864"/>
      </c:lineChart>
      <c:catAx>
        <c:axId val="170979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0980864"/>
        <c:crosses val="autoZero"/>
        <c:auto val="1"/>
        <c:lblAlgn val="ctr"/>
        <c:lblOffset val="100"/>
        <c:tickLblSkip val="2"/>
        <c:noMultiLvlLbl val="0"/>
      </c:catAx>
      <c:valAx>
        <c:axId val="170980864"/>
        <c:scaling>
          <c:orientation val="minMax"/>
          <c:max val="2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Labor Force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7097932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00">
          <a:latin typeface="Verdana"/>
          <a:cs typeface="Verdana"/>
        </a:defRPr>
      </a:pPr>
      <a:endParaRPr lang="en-US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2"/>
          <c:spPr>
            <a:pattFill prst="ltDnDiag">
              <a:fgClr>
                <a:schemeClr val="accent1">
                  <a:lumMod val="75000"/>
                </a:schemeClr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/>
          </c:spPr>
          <c:invertIfNegative val="0"/>
          <c:val>
            <c:numRef>
              <c:f>'unemployment graphs'!$E$12:$U$12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279872"/>
        <c:axId val="171281408"/>
      </c:barChart>
      <c:lineChart>
        <c:grouping val="standard"/>
        <c:varyColors val="0"/>
        <c:ser>
          <c:idx val="1"/>
          <c:order val="0"/>
          <c:spPr>
            <a:ln w="28575" cmpd="sng">
              <a:solidFill>
                <a:srgbClr val="376092"/>
              </a:solidFill>
              <a:prstDash val="dash"/>
            </a:ln>
          </c:spPr>
          <c:marker>
            <c:symbol val="none"/>
          </c:marker>
          <c:cat>
            <c:numRef>
              <c:f>'unemployment graphs'!$E$1:$U$1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'unemployment graphs'!$E$5:$U$5</c:f>
              <c:numCache>
                <c:formatCode>General</c:formatCode>
                <c:ptCount val="17"/>
                <c:pt idx="10">
                  <c:v>14.391</c:v>
                </c:pt>
                <c:pt idx="11">
                  <c:v>14.452</c:v>
                </c:pt>
                <c:pt idx="12">
                  <c:v>13.846</c:v>
                </c:pt>
                <c:pt idx="13">
                  <c:v>12.964</c:v>
                </c:pt>
                <c:pt idx="14">
                  <c:v>12.036</c:v>
                </c:pt>
                <c:pt idx="15">
                  <c:v>11.205</c:v>
                </c:pt>
                <c:pt idx="16">
                  <c:v>10.481</c:v>
                </c:pt>
              </c:numCache>
            </c:numRef>
          </c:val>
          <c:smooth val="1"/>
        </c:ser>
        <c:ser>
          <c:idx val="0"/>
          <c:order val="1"/>
          <c:spPr>
            <a:ln w="28575" cmpd="sng"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'unemployment graphs'!$E$1:$U$1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'unemployment graphs'!$E$4:$U$4</c:f>
              <c:numCache>
                <c:formatCode>General</c:formatCode>
                <c:ptCount val="17"/>
                <c:pt idx="0">
                  <c:v>3.8650000000000002</c:v>
                </c:pt>
                <c:pt idx="1">
                  <c:v>4.4020000000000001</c:v>
                </c:pt>
                <c:pt idx="2">
                  <c:v>4.6529999999999987</c:v>
                </c:pt>
                <c:pt idx="3">
                  <c:v>4.5</c:v>
                </c:pt>
                <c:pt idx="4">
                  <c:v>4.375</c:v>
                </c:pt>
                <c:pt idx="5">
                  <c:v>4.4249999999999998</c:v>
                </c:pt>
                <c:pt idx="6">
                  <c:v>4.5750000000000002</c:v>
                </c:pt>
                <c:pt idx="7">
                  <c:v>6.3250000000000002</c:v>
                </c:pt>
                <c:pt idx="8">
                  <c:v>11.824999999999999</c:v>
                </c:pt>
                <c:pt idx="9">
                  <c:v>13.632</c:v>
                </c:pt>
                <c:pt idx="10">
                  <c:v>14.391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279872"/>
        <c:axId val="171281408"/>
      </c:lineChart>
      <c:catAx>
        <c:axId val="171279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1281408"/>
        <c:crosses val="autoZero"/>
        <c:auto val="1"/>
        <c:lblAlgn val="ctr"/>
        <c:lblOffset val="100"/>
        <c:tickLblSkip val="2"/>
        <c:noMultiLvlLbl val="0"/>
      </c:catAx>
      <c:valAx>
        <c:axId val="171281408"/>
        <c:scaling>
          <c:orientation val="minMax"/>
          <c:max val="2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Labor Force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7127987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00">
          <a:latin typeface="Verdana"/>
          <a:cs typeface="Verdana"/>
        </a:defRPr>
      </a:pPr>
      <a:endParaRPr lang="en-US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2"/>
          <c:spPr>
            <a:pattFill prst="ltDnDiag">
              <a:fgClr>
                <a:schemeClr val="accent1">
                  <a:lumMod val="75000"/>
                </a:schemeClr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/>
          </c:spPr>
          <c:invertIfNegative val="0"/>
          <c:val>
            <c:numRef>
              <c:f>'unemployment graphs'!$E$12:$U$12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404288"/>
        <c:axId val="171414272"/>
      </c:barChart>
      <c:lineChart>
        <c:grouping val="standard"/>
        <c:varyColors val="0"/>
        <c:ser>
          <c:idx val="1"/>
          <c:order val="0"/>
          <c:spPr>
            <a:ln w="28575" cmpd="sng">
              <a:solidFill>
                <a:srgbClr val="376092"/>
              </a:solidFill>
              <a:prstDash val="dash"/>
            </a:ln>
          </c:spPr>
          <c:marker>
            <c:symbol val="none"/>
          </c:marker>
          <c:cat>
            <c:numRef>
              <c:f>'unemployment graphs'!$E$1:$U$1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'unemployment graphs'!$E$9:$U$9</c:f>
              <c:numCache>
                <c:formatCode>General</c:formatCode>
                <c:ptCount val="17"/>
                <c:pt idx="10">
                  <c:v>12.742000000000001</c:v>
                </c:pt>
                <c:pt idx="11">
                  <c:v>14.430999999999999</c:v>
                </c:pt>
                <c:pt idx="12">
                  <c:v>13.959</c:v>
                </c:pt>
                <c:pt idx="13">
                  <c:v>13.162000000000001</c:v>
                </c:pt>
                <c:pt idx="14">
                  <c:v>12.379</c:v>
                </c:pt>
                <c:pt idx="15">
                  <c:v>11.694000000000001</c:v>
                </c:pt>
                <c:pt idx="16">
                  <c:v>11.077</c:v>
                </c:pt>
              </c:numCache>
            </c:numRef>
          </c:val>
          <c:smooth val="1"/>
        </c:ser>
        <c:ser>
          <c:idx val="0"/>
          <c:order val="1"/>
          <c:spPr>
            <a:ln w="28575" cmpd="sng"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'unemployment graphs'!$E$1:$U$1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'unemployment graphs'!$E$8:$U$8</c:f>
              <c:numCache>
                <c:formatCode>General</c:formatCode>
                <c:ptCount val="17"/>
                <c:pt idx="0">
                  <c:v>4.0750000000000002</c:v>
                </c:pt>
                <c:pt idx="1">
                  <c:v>5.0750000000000002</c:v>
                </c:pt>
                <c:pt idx="2">
                  <c:v>6.25</c:v>
                </c:pt>
                <c:pt idx="3">
                  <c:v>6.65</c:v>
                </c:pt>
                <c:pt idx="4">
                  <c:v>7.6</c:v>
                </c:pt>
                <c:pt idx="5">
                  <c:v>7.65</c:v>
                </c:pt>
                <c:pt idx="6">
                  <c:v>8</c:v>
                </c:pt>
                <c:pt idx="7">
                  <c:v>7.6</c:v>
                </c:pt>
                <c:pt idx="8">
                  <c:v>9.4749999999999996</c:v>
                </c:pt>
                <c:pt idx="9">
                  <c:v>10.8</c:v>
                </c:pt>
                <c:pt idx="10">
                  <c:v>12.742000000000001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404288"/>
        <c:axId val="171414272"/>
      </c:lineChart>
      <c:catAx>
        <c:axId val="17140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1414272"/>
        <c:crosses val="autoZero"/>
        <c:auto val="1"/>
        <c:lblAlgn val="ctr"/>
        <c:lblOffset val="100"/>
        <c:tickLblSkip val="2"/>
        <c:noMultiLvlLbl val="0"/>
      </c:catAx>
      <c:valAx>
        <c:axId val="171414272"/>
        <c:scaling>
          <c:orientation val="minMax"/>
          <c:max val="2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Labor Force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7140428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00">
          <a:latin typeface="Verdana"/>
          <a:cs typeface="Verdana"/>
        </a:defRPr>
      </a:pPr>
      <a:endParaRPr lang="en-US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2"/>
          <c:spPr>
            <a:pattFill prst="ltDnDiag">
              <a:fgClr>
                <a:schemeClr val="accent1">
                  <a:lumMod val="75000"/>
                </a:schemeClr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/>
          </c:spPr>
          <c:invertIfNegative val="0"/>
          <c:val>
            <c:numRef>
              <c:f>'unemployment graphs'!$E$12:$U$12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451136"/>
        <c:axId val="171452672"/>
      </c:barChart>
      <c:lineChart>
        <c:grouping val="standard"/>
        <c:varyColors val="0"/>
        <c:ser>
          <c:idx val="1"/>
          <c:order val="0"/>
          <c:spPr>
            <a:ln w="28575" cmpd="sng">
              <a:solidFill>
                <a:srgbClr val="376092"/>
              </a:solidFill>
              <a:prstDash val="dash"/>
            </a:ln>
          </c:spPr>
          <c:marker>
            <c:symbol val="none"/>
          </c:marker>
          <c:cat>
            <c:numRef>
              <c:f>'unemployment graphs'!$E$1:$U$1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'unemployment graphs'!$E$11:$U$11</c:f>
              <c:numCache>
                <c:formatCode>General</c:formatCode>
                <c:ptCount val="17"/>
                <c:pt idx="10">
                  <c:v>21.638000000000002</c:v>
                </c:pt>
                <c:pt idx="11">
                  <c:v>24.2</c:v>
                </c:pt>
                <c:pt idx="12">
                  <c:v>23.9</c:v>
                </c:pt>
                <c:pt idx="13">
                  <c:v>22.8</c:v>
                </c:pt>
                <c:pt idx="14">
                  <c:v>21.9</c:v>
                </c:pt>
                <c:pt idx="15">
                  <c:v>20.6</c:v>
                </c:pt>
                <c:pt idx="16">
                  <c:v>19</c:v>
                </c:pt>
              </c:numCache>
            </c:numRef>
          </c:val>
          <c:smooth val="1"/>
        </c:ser>
        <c:ser>
          <c:idx val="0"/>
          <c:order val="1"/>
          <c:spPr>
            <a:ln w="28575" cmpd="sng"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'unemployment graphs'!$E$1:$U$1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'unemployment graphs'!$E$10:$U$10</c:f>
              <c:numCache>
                <c:formatCode>General</c:formatCode>
                <c:ptCount val="17"/>
                <c:pt idx="0">
                  <c:v>10.553000000000001</c:v>
                </c:pt>
                <c:pt idx="1">
                  <c:v>11.475</c:v>
                </c:pt>
                <c:pt idx="2">
                  <c:v>11.48</c:v>
                </c:pt>
                <c:pt idx="3">
                  <c:v>10.97</c:v>
                </c:pt>
                <c:pt idx="4">
                  <c:v>9.16</c:v>
                </c:pt>
                <c:pt idx="5">
                  <c:v>8.5129999999999999</c:v>
                </c:pt>
                <c:pt idx="6">
                  <c:v>8.2629999999999999</c:v>
                </c:pt>
                <c:pt idx="7">
                  <c:v>11.327</c:v>
                </c:pt>
                <c:pt idx="8">
                  <c:v>18.010000000000002</c:v>
                </c:pt>
                <c:pt idx="9">
                  <c:v>20.065000000000001</c:v>
                </c:pt>
                <c:pt idx="10">
                  <c:v>21.638000000000002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451136"/>
        <c:axId val="171452672"/>
      </c:lineChart>
      <c:catAx>
        <c:axId val="171451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1452672"/>
        <c:crosses val="autoZero"/>
        <c:auto val="1"/>
        <c:lblAlgn val="ctr"/>
        <c:lblOffset val="100"/>
        <c:tickLblSkip val="2"/>
        <c:noMultiLvlLbl val="0"/>
      </c:catAx>
      <c:valAx>
        <c:axId val="171452672"/>
        <c:scaling>
          <c:orientation val="minMax"/>
          <c:max val="2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Labor Force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7145113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00">
          <a:latin typeface="Verdana"/>
          <a:cs typeface="Verdana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243110236220497E-2"/>
          <c:y val="2.47613659897821E-2"/>
          <c:w val="0.88441835710133498"/>
          <c:h val="0.88379813886900505"/>
        </c:manualLayout>
      </c:layout>
      <c:lineChart>
        <c:grouping val="standard"/>
        <c:varyColors val="0"/>
        <c:ser>
          <c:idx val="1"/>
          <c:order val="0"/>
          <c:tx>
            <c:strRef>
              <c:f>Sheet2!$B$3</c:f>
              <c:strCache>
                <c:ptCount val="1"/>
                <c:pt idx="0">
                  <c:v>1st Review</c:v>
                </c:pt>
              </c:strCache>
            </c:strRef>
          </c:tx>
          <c:spPr>
            <a:ln w="38100" cmpd="sng">
              <a:solidFill>
                <a:schemeClr val="accent3">
                  <a:lumMod val="75000"/>
                </a:schemeClr>
              </a:solidFill>
              <a:prstDash val="dash"/>
            </a:ln>
          </c:spPr>
          <c:marker>
            <c:symbol val="none"/>
          </c:marker>
          <c:val>
            <c:numRef>
              <c:f>Sheet2!$C$13:$N$13</c:f>
              <c:numCache>
                <c:formatCode>General</c:formatCode>
                <c:ptCount val="12"/>
                <c:pt idx="4">
                  <c:v>9.4</c:v>
                </c:pt>
                <c:pt idx="5">
                  <c:v>11.8</c:v>
                </c:pt>
                <c:pt idx="6">
                  <c:v>14.6</c:v>
                </c:pt>
                <c:pt idx="7">
                  <c:v>14.8</c:v>
                </c:pt>
                <c:pt idx="8">
                  <c:v>14.3</c:v>
                </c:pt>
                <c:pt idx="9">
                  <c:v>14.1</c:v>
                </c:pt>
                <c:pt idx="10">
                  <c:v>13.4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Sheet2!$B$4</c:f>
              <c:strCache>
                <c:ptCount val="1"/>
                <c:pt idx="0">
                  <c:v>2nd Review</c:v>
                </c:pt>
              </c:strCache>
            </c:strRef>
          </c:tx>
          <c:spPr>
            <a:ln w="28575" cmpd="sng">
              <a:solidFill>
                <a:schemeClr val="accent1">
                  <a:lumMod val="60000"/>
                  <a:lumOff val="40000"/>
                </a:schemeClr>
              </a:solidFill>
              <a:prstDash val="dashDot"/>
            </a:ln>
          </c:spPr>
          <c:marker>
            <c:symbol val="none"/>
          </c:marker>
          <c:val>
            <c:numRef>
              <c:f>Sheet2!$C$14:$N$14</c:f>
              <c:numCache>
                <c:formatCode>General</c:formatCode>
                <c:ptCount val="12"/>
                <c:pt idx="4">
                  <c:v>9.4</c:v>
                </c:pt>
                <c:pt idx="5">
                  <c:v>12.2</c:v>
                </c:pt>
                <c:pt idx="6">
                  <c:v>14.3</c:v>
                </c:pt>
                <c:pt idx="7">
                  <c:v>15</c:v>
                </c:pt>
                <c:pt idx="8">
                  <c:v>14.6</c:v>
                </c:pt>
                <c:pt idx="9">
                  <c:v>14.2</c:v>
                </c:pt>
                <c:pt idx="10">
                  <c:v>13.4</c:v>
                </c:pt>
              </c:numCache>
            </c:numRef>
          </c:val>
          <c:smooth val="1"/>
        </c:ser>
        <c:ser>
          <c:idx val="3"/>
          <c:order val="2"/>
          <c:tx>
            <c:strRef>
              <c:f>Sheet2!$B$5</c:f>
              <c:strCache>
                <c:ptCount val="1"/>
                <c:pt idx="0">
                  <c:v>3rd Review</c:v>
                </c:pt>
              </c:strCache>
            </c:strRef>
          </c:tx>
          <c:spPr>
            <a:ln w="38100" cmpd="sng">
              <a:solidFill>
                <a:schemeClr val="accent1">
                  <a:lumMod val="75000"/>
                </a:schemeClr>
              </a:solidFill>
              <a:prstDash val="sysDash"/>
            </a:ln>
          </c:spPr>
          <c:marker>
            <c:symbol val="none"/>
          </c:marker>
          <c:val>
            <c:numRef>
              <c:f>Sheet2!$C$15:$N$15</c:f>
              <c:numCache>
                <c:formatCode>General</c:formatCode>
                <c:ptCount val="12"/>
                <c:pt idx="4">
                  <c:v>9.4</c:v>
                </c:pt>
                <c:pt idx="5">
                  <c:v>12.4</c:v>
                </c:pt>
                <c:pt idx="6">
                  <c:v>14.8</c:v>
                </c:pt>
                <c:pt idx="7">
                  <c:v>15</c:v>
                </c:pt>
                <c:pt idx="8">
                  <c:v>14.5</c:v>
                </c:pt>
                <c:pt idx="9">
                  <c:v>13.8</c:v>
                </c:pt>
                <c:pt idx="10">
                  <c:v>12.7</c:v>
                </c:pt>
                <c:pt idx="11">
                  <c:v>11.6</c:v>
                </c:pt>
              </c:numCache>
            </c:numRef>
          </c:val>
          <c:smooth val="1"/>
        </c:ser>
        <c:ser>
          <c:idx val="4"/>
          <c:order val="3"/>
          <c:tx>
            <c:strRef>
              <c:f>Sheet2!$B$6</c:f>
              <c:strCache>
                <c:ptCount val="1"/>
                <c:pt idx="0">
                  <c:v>4th Review</c:v>
                </c:pt>
              </c:strCache>
            </c:strRef>
          </c:tx>
          <c:spPr>
            <a:ln w="38100" cmpd="sng">
              <a:solidFill>
                <a:schemeClr val="accent5">
                  <a:lumMod val="75000"/>
                </a:schemeClr>
              </a:solidFill>
              <a:prstDash val="lgDash"/>
            </a:ln>
          </c:spPr>
          <c:marker>
            <c:symbol val="none"/>
          </c:marker>
          <c:val>
            <c:numRef>
              <c:f>Sheet2!$C$16:$N$16</c:f>
              <c:numCache>
                <c:formatCode>General</c:formatCode>
                <c:ptCount val="12"/>
                <c:pt idx="4">
                  <c:v>9.4</c:v>
                </c:pt>
                <c:pt idx="5">
                  <c:v>12.5</c:v>
                </c:pt>
                <c:pt idx="6">
                  <c:v>15.8</c:v>
                </c:pt>
                <c:pt idx="7">
                  <c:v>16.2</c:v>
                </c:pt>
                <c:pt idx="8">
                  <c:v>15</c:v>
                </c:pt>
                <c:pt idx="9">
                  <c:v>14.5</c:v>
                </c:pt>
                <c:pt idx="10">
                  <c:v>13.3</c:v>
                </c:pt>
                <c:pt idx="11">
                  <c:v>12</c:v>
                </c:pt>
              </c:numCache>
            </c:numRef>
          </c:val>
          <c:smooth val="1"/>
        </c:ser>
        <c:ser>
          <c:idx val="5"/>
          <c:order val="4"/>
          <c:tx>
            <c:strRef>
              <c:f>Sheet2!$B$7</c:f>
              <c:strCache>
                <c:ptCount val="1"/>
                <c:pt idx="0">
                  <c:v>5th Review</c:v>
                </c:pt>
              </c:strCache>
            </c:strRef>
          </c:tx>
          <c:spPr>
            <a:ln w="38100" cmpd="sng">
              <a:solidFill>
                <a:schemeClr val="accent6">
                  <a:lumMod val="75000"/>
                </a:schemeClr>
              </a:solidFill>
              <a:prstDash val="dashDot"/>
            </a:ln>
          </c:spPr>
          <c:marker>
            <c:symbol val="none"/>
          </c:marker>
          <c:val>
            <c:numRef>
              <c:f>Sheet2!$C$17:$N$17</c:f>
              <c:numCache>
                <c:formatCode>General</c:formatCode>
                <c:ptCount val="12"/>
                <c:pt idx="4">
                  <c:v>9.4</c:v>
                </c:pt>
                <c:pt idx="5">
                  <c:v>12.5</c:v>
                </c:pt>
                <c:pt idx="6">
                  <c:v>17</c:v>
                </c:pt>
                <c:pt idx="7">
                  <c:v>19</c:v>
                </c:pt>
                <c:pt idx="8">
                  <c:v>19.5</c:v>
                </c:pt>
                <c:pt idx="9">
                  <c:v>18.8</c:v>
                </c:pt>
                <c:pt idx="10">
                  <c:v>18</c:v>
                </c:pt>
                <c:pt idx="11">
                  <c:v>17</c:v>
                </c:pt>
              </c:numCache>
            </c:numRef>
          </c:val>
          <c:smooth val="1"/>
        </c:ser>
        <c:ser>
          <c:idx val="0"/>
          <c:order val="5"/>
          <c:tx>
            <c:strRef>
              <c:f>Sheet2!$B$12</c:f>
              <c:strCache>
                <c:ptCount val="1"/>
                <c:pt idx="0">
                  <c:v>Actual</c:v>
                </c:pt>
              </c:strCache>
            </c:strRef>
          </c:tx>
          <c:spPr>
            <a:ln w="57150" cmpd="sng">
              <a:solidFill>
                <a:schemeClr val="tx2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Sheet2!$C$1:$N$1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Sheet2!$C$12:$N$12</c:f>
              <c:numCache>
                <c:formatCode>General</c:formatCode>
                <c:ptCount val="12"/>
                <c:pt idx="0">
                  <c:v>9.9</c:v>
                </c:pt>
                <c:pt idx="1">
                  <c:v>8.9</c:v>
                </c:pt>
                <c:pt idx="2">
                  <c:v>8.3000000000000007</c:v>
                </c:pt>
                <c:pt idx="3">
                  <c:v>7.7</c:v>
                </c:pt>
                <c:pt idx="4">
                  <c:v>9.4</c:v>
                </c:pt>
                <c:pt idx="5">
                  <c:v>12.5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529280"/>
        <c:axId val="124539264"/>
      </c:lineChart>
      <c:catAx>
        <c:axId val="12452928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crossAx val="124539264"/>
        <c:crosses val="autoZero"/>
        <c:auto val="1"/>
        <c:lblAlgn val="ctr"/>
        <c:lblOffset val="100"/>
        <c:noMultiLvlLbl val="0"/>
      </c:catAx>
      <c:valAx>
        <c:axId val="12453926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total workforce</a:t>
                </a:r>
              </a:p>
            </c:rich>
          </c:tx>
          <c:layout>
            <c:manualLayout>
              <c:xMode val="edge"/>
              <c:yMode val="edge"/>
              <c:x val="1.2556096271252001E-3"/>
              <c:y val="0.29540805062918502"/>
            </c:manualLayout>
          </c:layout>
          <c:overlay val="0"/>
        </c:title>
        <c:numFmt formatCode="0" sourceLinked="0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crossAx val="124529280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119846596356663"/>
          <c:y val="0.74167048437127203"/>
          <c:w val="0.35240720815904403"/>
          <c:h val="0.14090145549988101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>
          <a:solidFill>
            <a:srgbClr val="000000"/>
          </a:solidFill>
          <a:latin typeface="Verdana"/>
          <a:cs typeface="Verdana"/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'Sheet2 (2)'!$F$4</c:f>
              <c:strCache>
                <c:ptCount val="1"/>
                <c:pt idx="0">
                  <c:v>CPI-based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effectLst/>
          </c:spPr>
          <c:invertIfNegative val="0"/>
          <c:cat>
            <c:strRef>
              <c:f>'Sheet2 (2)'!$B$5:$B$13</c:f>
              <c:strCache>
                <c:ptCount val="9"/>
                <c:pt idx="5">
                  <c:v>Austria</c:v>
                </c:pt>
                <c:pt idx="6">
                  <c:v>Italy</c:v>
                </c:pt>
                <c:pt idx="8">
                  <c:v>Greece</c:v>
                </c:pt>
              </c:strCache>
            </c:strRef>
          </c:cat>
          <c:val>
            <c:numRef>
              <c:f>'Sheet2 (2)'!$F$5:$F$13</c:f>
              <c:numCache>
                <c:formatCode>0.0</c:formatCode>
                <c:ptCount val="9"/>
                <c:pt idx="0">
                  <c:v>-5.4390266049214508</c:v>
                </c:pt>
                <c:pt idx="1">
                  <c:v>-2.0276692364558069</c:v>
                </c:pt>
                <c:pt idx="2">
                  <c:v>-1.7337699865151139</c:v>
                </c:pt>
                <c:pt idx="3">
                  <c:v>-1.4458812748192571</c:v>
                </c:pt>
                <c:pt idx="4">
                  <c:v>-0.701222401212931</c:v>
                </c:pt>
                <c:pt idx="5">
                  <c:v>0.80243778567800905</c:v>
                </c:pt>
                <c:pt idx="6">
                  <c:v>1.4109521460286201</c:v>
                </c:pt>
                <c:pt idx="7">
                  <c:v>2.9952412055612569</c:v>
                </c:pt>
                <c:pt idx="8">
                  <c:v>7.330097087378646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996864"/>
        <c:axId val="170998784"/>
      </c:barChart>
      <c:lineChart>
        <c:grouping val="standard"/>
        <c:varyColors val="0"/>
        <c:ser>
          <c:idx val="1"/>
          <c:order val="1"/>
          <c:tx>
            <c:v>ULC-based</c:v>
          </c:tx>
          <c:spPr>
            <a:ln>
              <a:noFill/>
            </a:ln>
          </c:spPr>
          <c:marker>
            <c:symbol val="circle"/>
            <c:size val="8"/>
            <c:spPr>
              <a:solidFill>
                <a:schemeClr val="bg1"/>
              </a:solidFill>
              <a:ln w="15875">
                <a:solidFill>
                  <a:schemeClr val="tx2">
                    <a:lumMod val="75000"/>
                  </a:schemeClr>
                </a:solidFill>
              </a:ln>
            </c:spPr>
          </c:marker>
          <c:val>
            <c:numRef>
              <c:f>'Sheet2 (2)'!$E$5:$E$13</c:f>
              <c:numCache>
                <c:formatCode>0.0</c:formatCode>
                <c:ptCount val="9"/>
                <c:pt idx="0">
                  <c:v>-9.87255734919286</c:v>
                </c:pt>
                <c:pt idx="1">
                  <c:v>-3.7418906394810141</c:v>
                </c:pt>
                <c:pt idx="2">
                  <c:v>0.62575884935090198</c:v>
                </c:pt>
                <c:pt idx="3">
                  <c:v>1.2777994537651269</c:v>
                </c:pt>
                <c:pt idx="4">
                  <c:v>-1.682889111252621</c:v>
                </c:pt>
                <c:pt idx="5">
                  <c:v>0.67255149222363297</c:v>
                </c:pt>
                <c:pt idx="6">
                  <c:v>2.8734573586295791</c:v>
                </c:pt>
                <c:pt idx="7">
                  <c:v>-1.7933937231219801</c:v>
                </c:pt>
                <c:pt idx="8">
                  <c:v>1.98863636363636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996864"/>
        <c:axId val="170998784"/>
      </c:lineChart>
      <c:catAx>
        <c:axId val="1709968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70998784"/>
        <c:crosses val="autoZero"/>
        <c:auto val="1"/>
        <c:lblAlgn val="ctr"/>
        <c:lblOffset val="100"/>
        <c:noMultiLvlLbl val="0"/>
      </c:catAx>
      <c:valAx>
        <c:axId val="17099878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Change</a:t>
                </a:r>
              </a:p>
            </c:rich>
          </c:tx>
          <c:overlay val="0"/>
        </c:title>
        <c:numFmt formatCode="0" sourceLinked="0"/>
        <c:majorTickMark val="in"/>
        <c:minorTickMark val="none"/>
        <c:tickLblPos val="nextTo"/>
        <c:crossAx val="1709968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074288968351"/>
          <c:y val="5.2891908760626098E-2"/>
          <c:w val="0.14898784575005"/>
          <c:h val="0.13644609585641701"/>
        </c:manualLayout>
      </c:layout>
      <c:overlay val="1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Verdana"/>
          <a:cs typeface="Verdana"/>
        </a:defRPr>
      </a:pPr>
      <a:endParaRPr lang="en-US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686730365907397E-2"/>
          <c:y val="5.2631578947368397E-2"/>
          <c:w val="0.908134723011503"/>
          <c:h val="0.8947368421052630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Sheet1!$A$4</c:f>
              <c:strCache>
                <c:ptCount val="1"/>
                <c:pt idx="0">
                  <c:v>  Private Consumption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effectLst/>
          </c:spPr>
          <c:invertIfNegative val="0"/>
          <c:dPt>
            <c:idx val="7"/>
            <c:invertIfNegative val="0"/>
            <c:bubble3D val="0"/>
            <c:spPr>
              <a:pattFill prst="ltDnDiag">
                <a:fgClr>
                  <a:schemeClr val="accent1">
                    <a:lumMod val="20000"/>
                    <a:lumOff val="80000"/>
                  </a:schemeClr>
                </a:fgClr>
                <a:bgClr>
                  <a:schemeClr val="accent1">
                    <a:lumMod val="60000"/>
                    <a:lumOff val="40000"/>
                  </a:schemeClr>
                </a:bgClr>
              </a:pattFill>
              <a:effectLst/>
            </c:spPr>
          </c:dPt>
          <c:cat>
            <c:strRef>
              <c:f>Sheet1!$B$2:$I$2</c:f>
              <c:strCach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2012(f)</c:v>
                </c:pt>
              </c:strCache>
            </c:strRef>
          </c:cat>
          <c:val>
            <c:numRef>
              <c:f>Sheet1!$B$4:$I$4</c:f>
              <c:numCache>
                <c:formatCode>0.0</c:formatCode>
                <c:ptCount val="8"/>
                <c:pt idx="0">
                  <c:v>2.372609656459888</c:v>
                </c:pt>
                <c:pt idx="1">
                  <c:v>2.3228908454654031</c:v>
                </c:pt>
                <c:pt idx="2">
                  <c:v>2.0346632317620239</c:v>
                </c:pt>
                <c:pt idx="3">
                  <c:v>-0.35306238088931302</c:v>
                </c:pt>
                <c:pt idx="4">
                  <c:v>-2.4715301107945091</c:v>
                </c:pt>
                <c:pt idx="5">
                  <c:v>0.434906089999606</c:v>
                </c:pt>
                <c:pt idx="6">
                  <c:v>0.39912783644136302</c:v>
                </c:pt>
                <c:pt idx="7">
                  <c:v>-0.79821995686136604</c:v>
                </c:pt>
              </c:numCache>
            </c:numRef>
          </c:val>
        </c:ser>
        <c:ser>
          <c:idx val="1"/>
          <c:order val="1"/>
          <c:tx>
            <c:strRef>
              <c:f>Sheet1!$A$5</c:f>
              <c:strCache>
                <c:ptCount val="1"/>
                <c:pt idx="0">
                  <c:v>  Public Consumption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effectLst/>
          </c:spPr>
          <c:invertIfNegative val="0"/>
          <c:dPt>
            <c:idx val="7"/>
            <c:invertIfNegative val="0"/>
            <c:bubble3D val="0"/>
            <c:spPr>
              <a:pattFill prst="ltDnDiag">
                <a:fgClr>
                  <a:schemeClr val="accent1">
                    <a:lumMod val="75000"/>
                  </a:schemeClr>
                </a:fgClr>
                <a:bgClr>
                  <a:schemeClr val="tx2">
                    <a:lumMod val="75000"/>
                  </a:schemeClr>
                </a:bgClr>
              </a:pattFill>
              <a:effectLst/>
            </c:spPr>
          </c:dPt>
          <c:cat>
            <c:strRef>
              <c:f>Sheet1!$B$2:$I$2</c:f>
              <c:strCach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2012(f)</c:v>
                </c:pt>
              </c:strCache>
            </c:strRef>
          </c:cat>
          <c:val>
            <c:numRef>
              <c:f>Sheet1!$B$5:$I$5</c:f>
              <c:numCache>
                <c:formatCode>0.0</c:formatCode>
                <c:ptCount val="8"/>
                <c:pt idx="0">
                  <c:v>0.96565510338851201</c:v>
                </c:pt>
                <c:pt idx="1">
                  <c:v>0.82195275916146304</c:v>
                </c:pt>
                <c:pt idx="2">
                  <c:v>1.0023426528721</c:v>
                </c:pt>
                <c:pt idx="3">
                  <c:v>1.0893825283596159</c:v>
                </c:pt>
                <c:pt idx="4">
                  <c:v>0.72124124182482496</c:v>
                </c:pt>
                <c:pt idx="5">
                  <c:v>4.7790144799406999E-2</c:v>
                </c:pt>
                <c:pt idx="6">
                  <c:v>-0.179676972874415</c:v>
                </c:pt>
                <c:pt idx="7">
                  <c:v>-2.305138060751001</c:v>
                </c:pt>
              </c:numCache>
            </c:numRef>
          </c:val>
        </c:ser>
        <c:ser>
          <c:idx val="2"/>
          <c:order val="2"/>
          <c:tx>
            <c:strRef>
              <c:f>Sheet1!$A$6</c:f>
              <c:strCache>
                <c:ptCount val="1"/>
                <c:pt idx="0">
                  <c:v>  Gross Capital Formation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effectLst/>
          </c:spPr>
          <c:invertIfNegative val="0"/>
          <c:dPt>
            <c:idx val="7"/>
            <c:invertIfNegative val="0"/>
            <c:bubble3D val="0"/>
            <c:spPr>
              <a:pattFill prst="ltDnDiag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accent1">
                    <a:lumMod val="75000"/>
                  </a:schemeClr>
                </a:bgClr>
              </a:pattFill>
              <a:effectLst/>
            </c:spPr>
          </c:dPt>
          <c:cat>
            <c:strRef>
              <c:f>Sheet1!$B$2:$I$2</c:f>
              <c:strCach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2012(f)</c:v>
                </c:pt>
              </c:strCache>
            </c:strRef>
          </c:cat>
          <c:val>
            <c:numRef>
              <c:f>Sheet1!$B$6:$I$6</c:f>
              <c:numCache>
                <c:formatCode>0.0</c:formatCode>
                <c:ptCount val="8"/>
                <c:pt idx="0">
                  <c:v>1.898536554469594</c:v>
                </c:pt>
                <c:pt idx="1">
                  <c:v>2.37391922120141</c:v>
                </c:pt>
                <c:pt idx="2">
                  <c:v>1.2778289092029189</c:v>
                </c:pt>
                <c:pt idx="3">
                  <c:v>-1.30134249481282</c:v>
                </c:pt>
                <c:pt idx="4">
                  <c:v>-4.8228668433483932</c:v>
                </c:pt>
                <c:pt idx="5">
                  <c:v>-1.543416636795635</c:v>
                </c:pt>
                <c:pt idx="6">
                  <c:v>-1.3008798026709969</c:v>
                </c:pt>
                <c:pt idx="7">
                  <c:v>-1.3448937958859959</c:v>
                </c:pt>
              </c:numCache>
            </c:numRef>
          </c:val>
        </c:ser>
        <c:ser>
          <c:idx val="3"/>
          <c:order val="3"/>
          <c:tx>
            <c:strRef>
              <c:f>Sheet1!$A$7</c:f>
              <c:strCache>
                <c:ptCount val="1"/>
                <c:pt idx="0">
                  <c:v>  Net Exports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effectLst/>
          </c:spPr>
          <c:invertIfNegative val="0"/>
          <c:dPt>
            <c:idx val="7"/>
            <c:invertIfNegative val="0"/>
            <c:bubble3D val="0"/>
            <c:spPr>
              <a:pattFill prst="ltDnDiag">
                <a:fgClr>
                  <a:schemeClr val="bg2">
                    <a:lumMod val="75000"/>
                  </a:schemeClr>
                </a:fgClr>
                <a:bgClr>
                  <a:schemeClr val="bg2">
                    <a:lumMod val="90000"/>
                  </a:schemeClr>
                </a:bgClr>
              </a:pattFill>
              <a:effectLst/>
            </c:spPr>
          </c:dPt>
          <c:cat>
            <c:strRef>
              <c:f>Sheet1!$B$2:$I$2</c:f>
              <c:strCach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2012(f)</c:v>
                </c:pt>
              </c:strCache>
            </c:strRef>
          </c:cat>
          <c:val>
            <c:numRef>
              <c:f>Sheet1!$B$7:$I$7</c:f>
              <c:numCache>
                <c:formatCode>0.0</c:formatCode>
                <c:ptCount val="8"/>
                <c:pt idx="0">
                  <c:v>-1.639001580357591</c:v>
                </c:pt>
                <c:pt idx="1">
                  <c:v>-1.4425413890715699</c:v>
                </c:pt>
                <c:pt idx="2">
                  <c:v>-0.839836299601735</c:v>
                </c:pt>
                <c:pt idx="3">
                  <c:v>1.488805088836413</c:v>
                </c:pt>
                <c:pt idx="4">
                  <c:v>2.7662695781096018</c:v>
                </c:pt>
                <c:pt idx="5">
                  <c:v>0.88302938836290801</c:v>
                </c:pt>
                <c:pt idx="6">
                  <c:v>1.8627964917323969</c:v>
                </c:pt>
                <c:pt idx="7">
                  <c:v>2.8193519822998701</c:v>
                </c:pt>
              </c:numCache>
            </c:numRef>
          </c:val>
        </c:ser>
        <c:ser>
          <c:idx val="4"/>
          <c:order val="4"/>
          <c:tx>
            <c:strRef>
              <c:f>Sheet1!$A$10</c:f>
              <c:strCache>
                <c:ptCount val="1"/>
                <c:pt idx="0">
                  <c:v>  Stat. Discrepancy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effectLst/>
          </c:spPr>
          <c:invertIfNegative val="0"/>
          <c:cat>
            <c:strRef>
              <c:f>Sheet1!$B$2:$I$2</c:f>
              <c:strCach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2012(f)</c:v>
                </c:pt>
              </c:strCache>
            </c:strRef>
          </c:cat>
          <c:val>
            <c:numRef>
              <c:f>Sheet1!$B$10:$I$10</c:f>
              <c:numCache>
                <c:formatCode>0.0</c:formatCode>
                <c:ptCount val="8"/>
                <c:pt idx="0">
                  <c:v>-1.41483754486674E-2</c:v>
                </c:pt>
                <c:pt idx="1">
                  <c:v>0</c:v>
                </c:pt>
                <c:pt idx="2">
                  <c:v>4.1844408540638103E-3</c:v>
                </c:pt>
                <c:pt idx="3">
                  <c:v>-3.5127536956148203E-2</c:v>
                </c:pt>
                <c:pt idx="4">
                  <c:v>6.6134192288354696E-2</c:v>
                </c:pt>
                <c:pt idx="5">
                  <c:v>0.108219179378579</c:v>
                </c:pt>
                <c:pt idx="6">
                  <c:v>-7.3413342688284297E-2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1091456"/>
        <c:axId val="171092992"/>
      </c:barChart>
      <c:lineChart>
        <c:grouping val="standard"/>
        <c:varyColors val="0"/>
        <c:ser>
          <c:idx val="5"/>
          <c:order val="5"/>
          <c:tx>
            <c:strRef>
              <c:f>Sheet1!$A$3</c:f>
              <c:strCache>
                <c:ptCount val="1"/>
                <c:pt idx="0">
                  <c:v>  Real Growth</c:v>
                </c:pt>
              </c:strCache>
            </c:strRef>
          </c:tx>
          <c:spPr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Pt>
            <c:idx val="7"/>
            <c:bubble3D val="0"/>
            <c:spPr>
              <a:ln>
                <a:prstDash val="sysDash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</c:dPt>
          <c:val>
            <c:numRef>
              <c:f>Sheet1!$B$3:$I$3</c:f>
              <c:numCache>
                <c:formatCode>0.0</c:formatCode>
                <c:ptCount val="8"/>
                <c:pt idx="0">
                  <c:v>3.5836513585117298</c:v>
                </c:pt>
                <c:pt idx="1">
                  <c:v>4.0762214367566996</c:v>
                </c:pt>
                <c:pt idx="2">
                  <c:v>3.479182935089375</c:v>
                </c:pt>
                <c:pt idx="3">
                  <c:v>0.88865520453773605</c:v>
                </c:pt>
                <c:pt idx="4">
                  <c:v>-3.7407519419201281</c:v>
                </c:pt>
                <c:pt idx="5">
                  <c:v>-6.9471834255163706E-2</c:v>
                </c:pt>
                <c:pt idx="6">
                  <c:v>0.70795420994007596</c:v>
                </c:pt>
                <c:pt idx="7">
                  <c:v>-1.7000000000000011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091456"/>
        <c:axId val="171092992"/>
      </c:lineChart>
      <c:catAx>
        <c:axId val="171091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crossAx val="171092992"/>
        <c:crosses val="autoZero"/>
        <c:auto val="1"/>
        <c:lblAlgn val="ctr"/>
        <c:lblOffset val="100"/>
        <c:noMultiLvlLbl val="0"/>
      </c:catAx>
      <c:valAx>
        <c:axId val="17109299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Percentage Points</a:t>
                </a:r>
                <a:endParaRPr lang="en-US" dirty="0"/>
              </a:p>
            </c:rich>
          </c:tx>
          <c:overlay val="0"/>
        </c:title>
        <c:numFmt formatCode="0" sourceLinked="0"/>
        <c:majorTickMark val="none"/>
        <c:minorTickMark val="none"/>
        <c:tickLblPos val="nextTo"/>
        <c:crossAx val="171091456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44269682298169699"/>
          <c:y val="3.4574327537916803E-2"/>
          <c:w val="0.55442116319349"/>
          <c:h val="0.123688897109338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Verdana"/>
          <a:cs typeface="Verdana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7686730365907397E-2"/>
          <c:y val="5.2631578947368397E-2"/>
          <c:w val="0.908134723011503"/>
          <c:h val="0.8947368421052630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Sheet1!$A$4</c:f>
              <c:strCache>
                <c:ptCount val="1"/>
                <c:pt idx="0">
                  <c:v>  Private Consumption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effectLst/>
          </c:spPr>
          <c:invertIfNegative val="0"/>
          <c:dPt>
            <c:idx val="7"/>
            <c:invertIfNegative val="0"/>
            <c:bubble3D val="0"/>
            <c:spPr>
              <a:pattFill prst="ltDnDiag">
                <a:fgClr>
                  <a:schemeClr val="accent1">
                    <a:lumMod val="20000"/>
                    <a:lumOff val="80000"/>
                  </a:schemeClr>
                </a:fgClr>
                <a:bgClr>
                  <a:schemeClr val="accent1">
                    <a:lumMod val="60000"/>
                    <a:lumOff val="40000"/>
                  </a:schemeClr>
                </a:bgClr>
              </a:pattFill>
              <a:effectLst/>
            </c:spPr>
          </c:dPt>
          <c:cat>
            <c:strRef>
              <c:f>Sheet1!$B$2:$I$2</c:f>
              <c:strCach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2012(f)</c:v>
                </c:pt>
              </c:strCache>
            </c:strRef>
          </c:cat>
          <c:val>
            <c:numRef>
              <c:f>Sheet1!$B$4:$I$4</c:f>
              <c:numCache>
                <c:formatCode>0.0</c:formatCode>
                <c:ptCount val="8"/>
                <c:pt idx="0">
                  <c:v>2.3726096564598871</c:v>
                </c:pt>
                <c:pt idx="1">
                  <c:v>2.3228908454654031</c:v>
                </c:pt>
                <c:pt idx="2">
                  <c:v>2.0346632317620239</c:v>
                </c:pt>
                <c:pt idx="3">
                  <c:v>-0.35306238088931302</c:v>
                </c:pt>
                <c:pt idx="4">
                  <c:v>-2.4715301107945091</c:v>
                </c:pt>
                <c:pt idx="5">
                  <c:v>0.434906089999606</c:v>
                </c:pt>
                <c:pt idx="6">
                  <c:v>0.39912783644136302</c:v>
                </c:pt>
                <c:pt idx="7">
                  <c:v>-0.79821995686136604</c:v>
                </c:pt>
              </c:numCache>
            </c:numRef>
          </c:val>
        </c:ser>
        <c:ser>
          <c:idx val="1"/>
          <c:order val="1"/>
          <c:tx>
            <c:strRef>
              <c:f>Sheet1!$A$5</c:f>
              <c:strCache>
                <c:ptCount val="1"/>
                <c:pt idx="0">
                  <c:v>  Public Consumption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effectLst/>
          </c:spPr>
          <c:invertIfNegative val="0"/>
          <c:dPt>
            <c:idx val="7"/>
            <c:invertIfNegative val="0"/>
            <c:bubble3D val="0"/>
            <c:spPr>
              <a:pattFill prst="ltDnDiag">
                <a:fgClr>
                  <a:schemeClr val="accent1">
                    <a:lumMod val="75000"/>
                  </a:schemeClr>
                </a:fgClr>
                <a:bgClr>
                  <a:schemeClr val="tx2">
                    <a:lumMod val="75000"/>
                  </a:schemeClr>
                </a:bgClr>
              </a:pattFill>
              <a:effectLst/>
            </c:spPr>
          </c:dPt>
          <c:cat>
            <c:strRef>
              <c:f>Sheet1!$B$2:$I$2</c:f>
              <c:strCach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2012(f)</c:v>
                </c:pt>
              </c:strCache>
            </c:strRef>
          </c:cat>
          <c:val>
            <c:numRef>
              <c:f>Sheet1!$B$5:$I$5</c:f>
              <c:numCache>
                <c:formatCode>0.0</c:formatCode>
                <c:ptCount val="8"/>
                <c:pt idx="0">
                  <c:v>0.96565510338851201</c:v>
                </c:pt>
                <c:pt idx="1">
                  <c:v>0.82195275916146304</c:v>
                </c:pt>
                <c:pt idx="2">
                  <c:v>1.0023426528721</c:v>
                </c:pt>
                <c:pt idx="3">
                  <c:v>1.0893825283596159</c:v>
                </c:pt>
                <c:pt idx="4">
                  <c:v>0.72124124182482496</c:v>
                </c:pt>
                <c:pt idx="5">
                  <c:v>4.7790144799406999E-2</c:v>
                </c:pt>
                <c:pt idx="6">
                  <c:v>-0.179676972874415</c:v>
                </c:pt>
                <c:pt idx="7">
                  <c:v>-2.305138060751001</c:v>
                </c:pt>
              </c:numCache>
            </c:numRef>
          </c:val>
        </c:ser>
        <c:ser>
          <c:idx val="2"/>
          <c:order val="2"/>
          <c:tx>
            <c:strRef>
              <c:f>Sheet1!$A$6</c:f>
              <c:strCache>
                <c:ptCount val="1"/>
                <c:pt idx="0">
                  <c:v>  Gross Capital Formation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effectLst/>
          </c:spPr>
          <c:invertIfNegative val="0"/>
          <c:dPt>
            <c:idx val="7"/>
            <c:invertIfNegative val="0"/>
            <c:bubble3D val="0"/>
            <c:spPr>
              <a:pattFill prst="ltDnDiag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accent1">
                    <a:lumMod val="75000"/>
                  </a:schemeClr>
                </a:bgClr>
              </a:pattFill>
              <a:effectLst/>
            </c:spPr>
          </c:dPt>
          <c:cat>
            <c:strRef>
              <c:f>Sheet1!$B$2:$I$2</c:f>
              <c:strCach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2012(f)</c:v>
                </c:pt>
              </c:strCache>
            </c:strRef>
          </c:cat>
          <c:val>
            <c:numRef>
              <c:f>Sheet1!$B$6:$I$6</c:f>
              <c:numCache>
                <c:formatCode>0.0</c:formatCode>
                <c:ptCount val="8"/>
                <c:pt idx="0">
                  <c:v>1.898536554469594</c:v>
                </c:pt>
                <c:pt idx="1">
                  <c:v>2.37391922120141</c:v>
                </c:pt>
                <c:pt idx="2">
                  <c:v>1.2778289092029189</c:v>
                </c:pt>
                <c:pt idx="3">
                  <c:v>-1.30134249481282</c:v>
                </c:pt>
                <c:pt idx="4">
                  <c:v>-4.8228668433483914</c:v>
                </c:pt>
                <c:pt idx="5">
                  <c:v>-1.543416636795635</c:v>
                </c:pt>
                <c:pt idx="6">
                  <c:v>-1.3008798026709969</c:v>
                </c:pt>
                <c:pt idx="7">
                  <c:v>-1.3448937958859959</c:v>
                </c:pt>
              </c:numCache>
            </c:numRef>
          </c:val>
        </c:ser>
        <c:ser>
          <c:idx val="3"/>
          <c:order val="3"/>
          <c:tx>
            <c:strRef>
              <c:f>Sheet1!$A$7</c:f>
              <c:strCache>
                <c:ptCount val="1"/>
                <c:pt idx="0">
                  <c:v>  Net Exports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effectLst/>
          </c:spPr>
          <c:invertIfNegative val="0"/>
          <c:dPt>
            <c:idx val="7"/>
            <c:invertIfNegative val="0"/>
            <c:bubble3D val="0"/>
            <c:spPr>
              <a:pattFill prst="ltDnDiag">
                <a:fgClr>
                  <a:schemeClr val="bg2">
                    <a:lumMod val="75000"/>
                  </a:schemeClr>
                </a:fgClr>
                <a:bgClr>
                  <a:schemeClr val="bg2">
                    <a:lumMod val="90000"/>
                  </a:schemeClr>
                </a:bgClr>
              </a:pattFill>
              <a:effectLst/>
            </c:spPr>
          </c:dPt>
          <c:cat>
            <c:strRef>
              <c:f>Sheet1!$B$2:$I$2</c:f>
              <c:strCach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2012(f)</c:v>
                </c:pt>
              </c:strCache>
            </c:strRef>
          </c:cat>
          <c:val>
            <c:numRef>
              <c:f>Sheet1!$B$7:$I$7</c:f>
              <c:numCache>
                <c:formatCode>0.0</c:formatCode>
                <c:ptCount val="8"/>
                <c:pt idx="0">
                  <c:v>-1.639001580357591</c:v>
                </c:pt>
                <c:pt idx="1">
                  <c:v>-1.4425413890715699</c:v>
                </c:pt>
                <c:pt idx="2">
                  <c:v>-0.839836299601735</c:v>
                </c:pt>
                <c:pt idx="3">
                  <c:v>1.488805088836413</c:v>
                </c:pt>
                <c:pt idx="4">
                  <c:v>2.7662695781096018</c:v>
                </c:pt>
                <c:pt idx="5">
                  <c:v>0.88302938836290801</c:v>
                </c:pt>
                <c:pt idx="6">
                  <c:v>1.8627964917323969</c:v>
                </c:pt>
                <c:pt idx="7">
                  <c:v>2.8193519822998701</c:v>
                </c:pt>
              </c:numCache>
            </c:numRef>
          </c:val>
        </c:ser>
        <c:ser>
          <c:idx val="4"/>
          <c:order val="4"/>
          <c:tx>
            <c:strRef>
              <c:f>Sheet1!$A$10</c:f>
              <c:strCache>
                <c:ptCount val="1"/>
                <c:pt idx="0">
                  <c:v>  Stat. Discrepancy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effectLst/>
          </c:spPr>
          <c:invertIfNegative val="0"/>
          <c:cat>
            <c:strRef>
              <c:f>Sheet1!$B$2:$I$2</c:f>
              <c:strCach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2012(f)</c:v>
                </c:pt>
              </c:strCache>
            </c:strRef>
          </c:cat>
          <c:val>
            <c:numRef>
              <c:f>Sheet1!$B$10:$I$10</c:f>
              <c:numCache>
                <c:formatCode>0.0</c:formatCode>
                <c:ptCount val="8"/>
                <c:pt idx="0">
                  <c:v>-1.41483754486674E-2</c:v>
                </c:pt>
                <c:pt idx="1">
                  <c:v>0</c:v>
                </c:pt>
                <c:pt idx="2">
                  <c:v>4.1844408540638103E-3</c:v>
                </c:pt>
                <c:pt idx="3">
                  <c:v>-3.5127536956148203E-2</c:v>
                </c:pt>
                <c:pt idx="4">
                  <c:v>6.6134192288354696E-2</c:v>
                </c:pt>
                <c:pt idx="5">
                  <c:v>0.108219179378579</c:v>
                </c:pt>
                <c:pt idx="6">
                  <c:v>-7.3413342688284297E-2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1162624"/>
        <c:axId val="171164416"/>
      </c:barChart>
      <c:lineChart>
        <c:grouping val="standard"/>
        <c:varyColors val="0"/>
        <c:ser>
          <c:idx val="5"/>
          <c:order val="5"/>
          <c:tx>
            <c:strRef>
              <c:f>Sheet1!$A$3</c:f>
              <c:strCache>
                <c:ptCount val="1"/>
                <c:pt idx="0">
                  <c:v>  Real Growth</c:v>
                </c:pt>
              </c:strCache>
            </c:strRef>
          </c:tx>
          <c:spPr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Pt>
            <c:idx val="7"/>
            <c:bubble3D val="0"/>
            <c:spPr>
              <a:ln>
                <a:prstDash val="sysDash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</c:dPt>
          <c:val>
            <c:numRef>
              <c:f>Sheet1!$B$3:$I$3</c:f>
              <c:numCache>
                <c:formatCode>0.0</c:formatCode>
                <c:ptCount val="8"/>
                <c:pt idx="0">
                  <c:v>3.5836513585117298</c:v>
                </c:pt>
                <c:pt idx="1">
                  <c:v>4.0762214367566996</c:v>
                </c:pt>
                <c:pt idx="2">
                  <c:v>3.479182935089375</c:v>
                </c:pt>
                <c:pt idx="3">
                  <c:v>0.88865520453773605</c:v>
                </c:pt>
                <c:pt idx="4">
                  <c:v>-3.7407519419201281</c:v>
                </c:pt>
                <c:pt idx="5">
                  <c:v>-6.9471834255163706E-2</c:v>
                </c:pt>
                <c:pt idx="6">
                  <c:v>0.70795420994007596</c:v>
                </c:pt>
                <c:pt idx="7">
                  <c:v>-1.7000000000000011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162624"/>
        <c:axId val="171164416"/>
      </c:lineChart>
      <c:catAx>
        <c:axId val="171162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crossAx val="171164416"/>
        <c:crosses val="autoZero"/>
        <c:auto val="1"/>
        <c:lblAlgn val="ctr"/>
        <c:lblOffset val="100"/>
        <c:noMultiLvlLbl val="0"/>
      </c:catAx>
      <c:valAx>
        <c:axId val="17116441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Percentage Points</a:t>
                </a:r>
                <a:endParaRPr lang="en-US" dirty="0"/>
              </a:p>
            </c:rich>
          </c:tx>
          <c:overlay val="0"/>
        </c:title>
        <c:numFmt formatCode="0" sourceLinked="0"/>
        <c:majorTickMark val="none"/>
        <c:minorTickMark val="none"/>
        <c:tickLblPos val="nextTo"/>
        <c:crossAx val="171162624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44269682298169699"/>
          <c:y val="3.4574327537916803E-2"/>
          <c:w val="0.55442116319349"/>
          <c:h val="0.123688897109338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Verdana"/>
          <a:cs typeface="Verdana"/>
        </a:defRPr>
      </a:pPr>
      <a:endParaRPr lang="en-US"/>
    </a:p>
  </c:txPr>
  <c:externalData r:id="rId2">
    <c:autoUpdate val="0"/>
  </c:externalData>
  <c:userShapes r:id="rId3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Data!$BY$62</c:f>
              <c:strCache>
                <c:ptCount val="1"/>
                <c:pt idx="0">
                  <c:v>Spain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Data!$N$11:$BW$11</c:f>
              <c:strCache>
                <c:ptCount val="62"/>
                <c:pt idx="0">
                  <c:v>2007M01</c:v>
                </c:pt>
                <c:pt idx="1">
                  <c:v>2007M02</c:v>
                </c:pt>
                <c:pt idx="2">
                  <c:v>2007M03</c:v>
                </c:pt>
                <c:pt idx="3">
                  <c:v>2007M04</c:v>
                </c:pt>
                <c:pt idx="4">
                  <c:v>2007M05</c:v>
                </c:pt>
                <c:pt idx="5">
                  <c:v>2007M06</c:v>
                </c:pt>
                <c:pt idx="6">
                  <c:v>2007M07</c:v>
                </c:pt>
                <c:pt idx="7">
                  <c:v>2007M08</c:v>
                </c:pt>
                <c:pt idx="8">
                  <c:v>2007M09</c:v>
                </c:pt>
                <c:pt idx="9">
                  <c:v>2007M10</c:v>
                </c:pt>
                <c:pt idx="10">
                  <c:v>2007M11</c:v>
                </c:pt>
                <c:pt idx="11">
                  <c:v>2007M12</c:v>
                </c:pt>
                <c:pt idx="12">
                  <c:v>2008M01</c:v>
                </c:pt>
                <c:pt idx="13">
                  <c:v>2008M02</c:v>
                </c:pt>
                <c:pt idx="14">
                  <c:v>2008M03</c:v>
                </c:pt>
                <c:pt idx="15">
                  <c:v>2008M04</c:v>
                </c:pt>
                <c:pt idx="16">
                  <c:v>2008M05</c:v>
                </c:pt>
                <c:pt idx="17">
                  <c:v>2008M06</c:v>
                </c:pt>
                <c:pt idx="18">
                  <c:v>2008M07</c:v>
                </c:pt>
                <c:pt idx="19">
                  <c:v>2008M08</c:v>
                </c:pt>
                <c:pt idx="20">
                  <c:v>2008M09</c:v>
                </c:pt>
                <c:pt idx="21">
                  <c:v>2008M10</c:v>
                </c:pt>
                <c:pt idx="22">
                  <c:v>2008M11</c:v>
                </c:pt>
                <c:pt idx="23">
                  <c:v>2008M12</c:v>
                </c:pt>
                <c:pt idx="24">
                  <c:v>2009M01</c:v>
                </c:pt>
                <c:pt idx="25">
                  <c:v>2009M02</c:v>
                </c:pt>
                <c:pt idx="26">
                  <c:v>2009M03</c:v>
                </c:pt>
                <c:pt idx="27">
                  <c:v>2009M04</c:v>
                </c:pt>
                <c:pt idx="28">
                  <c:v>2009M05</c:v>
                </c:pt>
                <c:pt idx="29">
                  <c:v>2009M06</c:v>
                </c:pt>
                <c:pt idx="30">
                  <c:v>2009M07</c:v>
                </c:pt>
                <c:pt idx="31">
                  <c:v>2009M08</c:v>
                </c:pt>
                <c:pt idx="32">
                  <c:v>2009M09</c:v>
                </c:pt>
                <c:pt idx="33">
                  <c:v>2009M10</c:v>
                </c:pt>
                <c:pt idx="34">
                  <c:v>2009M11</c:v>
                </c:pt>
                <c:pt idx="35">
                  <c:v>2009M12</c:v>
                </c:pt>
                <c:pt idx="36">
                  <c:v>2010M01</c:v>
                </c:pt>
                <c:pt idx="37">
                  <c:v>2010M02</c:v>
                </c:pt>
                <c:pt idx="38">
                  <c:v>2010M03</c:v>
                </c:pt>
                <c:pt idx="39">
                  <c:v>2010M04</c:v>
                </c:pt>
                <c:pt idx="40">
                  <c:v>2010M05</c:v>
                </c:pt>
                <c:pt idx="41">
                  <c:v>2010M06</c:v>
                </c:pt>
                <c:pt idx="42">
                  <c:v>2010M07</c:v>
                </c:pt>
                <c:pt idx="43">
                  <c:v>2010M08</c:v>
                </c:pt>
                <c:pt idx="44">
                  <c:v>2010M09</c:v>
                </c:pt>
                <c:pt idx="45">
                  <c:v>2010M10</c:v>
                </c:pt>
                <c:pt idx="46">
                  <c:v>2010M11</c:v>
                </c:pt>
                <c:pt idx="47">
                  <c:v>2010M12</c:v>
                </c:pt>
                <c:pt idx="48">
                  <c:v>2011M01</c:v>
                </c:pt>
                <c:pt idx="49">
                  <c:v>2011M02</c:v>
                </c:pt>
                <c:pt idx="50">
                  <c:v>2011M03</c:v>
                </c:pt>
                <c:pt idx="51">
                  <c:v>2011M04</c:v>
                </c:pt>
                <c:pt idx="52">
                  <c:v>2011M05</c:v>
                </c:pt>
                <c:pt idx="53">
                  <c:v>2011M06</c:v>
                </c:pt>
                <c:pt idx="54">
                  <c:v>2011M07</c:v>
                </c:pt>
                <c:pt idx="55">
                  <c:v>2011M08</c:v>
                </c:pt>
                <c:pt idx="56">
                  <c:v>2011M09</c:v>
                </c:pt>
                <c:pt idx="57">
                  <c:v>2011M10</c:v>
                </c:pt>
                <c:pt idx="58">
                  <c:v>2011M11</c:v>
                </c:pt>
                <c:pt idx="59">
                  <c:v>2011M12</c:v>
                </c:pt>
                <c:pt idx="60">
                  <c:v>2012M01</c:v>
                </c:pt>
                <c:pt idx="61">
                  <c:v>2012M02</c:v>
                </c:pt>
              </c:strCache>
            </c:strRef>
          </c:cat>
          <c:val>
            <c:numRef>
              <c:f>Data!$B$66:$BK$66</c:f>
              <c:numCache>
                <c:formatCode>#,##0.0</c:formatCode>
                <c:ptCount val="62"/>
                <c:pt idx="0">
                  <c:v>17.5</c:v>
                </c:pt>
                <c:pt idx="1">
                  <c:v>17.3</c:v>
                </c:pt>
                <c:pt idx="2">
                  <c:v>17.3</c:v>
                </c:pt>
                <c:pt idx="3">
                  <c:v>17.600000000000001</c:v>
                </c:pt>
                <c:pt idx="4">
                  <c:v>17.5</c:v>
                </c:pt>
                <c:pt idx="5">
                  <c:v>18.2</c:v>
                </c:pt>
                <c:pt idx="6">
                  <c:v>18.399999999999999</c:v>
                </c:pt>
                <c:pt idx="7">
                  <c:v>18.7</c:v>
                </c:pt>
                <c:pt idx="8">
                  <c:v>18.7</c:v>
                </c:pt>
                <c:pt idx="9">
                  <c:v>18.600000000000001</c:v>
                </c:pt>
                <c:pt idx="10">
                  <c:v>19.100000000000001</c:v>
                </c:pt>
                <c:pt idx="11">
                  <c:v>19.7</c:v>
                </c:pt>
                <c:pt idx="12">
                  <c:v>20.3</c:v>
                </c:pt>
                <c:pt idx="13">
                  <c:v>20.7</c:v>
                </c:pt>
                <c:pt idx="14">
                  <c:v>20.9</c:v>
                </c:pt>
                <c:pt idx="15">
                  <c:v>22.2</c:v>
                </c:pt>
                <c:pt idx="16">
                  <c:v>23.2</c:v>
                </c:pt>
                <c:pt idx="17">
                  <c:v>24.1</c:v>
                </c:pt>
                <c:pt idx="18">
                  <c:v>24.6</c:v>
                </c:pt>
                <c:pt idx="19">
                  <c:v>25.1</c:v>
                </c:pt>
                <c:pt idx="20">
                  <c:v>26</c:v>
                </c:pt>
                <c:pt idx="21">
                  <c:v>28.1</c:v>
                </c:pt>
                <c:pt idx="22">
                  <c:v>29.8</c:v>
                </c:pt>
                <c:pt idx="23">
                  <c:v>31.4</c:v>
                </c:pt>
                <c:pt idx="24">
                  <c:v>33.200000000000003</c:v>
                </c:pt>
                <c:pt idx="25">
                  <c:v>34.799999999999997</c:v>
                </c:pt>
                <c:pt idx="26">
                  <c:v>36</c:v>
                </c:pt>
                <c:pt idx="27">
                  <c:v>36.5</c:v>
                </c:pt>
                <c:pt idx="28">
                  <c:v>37.200000000000003</c:v>
                </c:pt>
                <c:pt idx="29">
                  <c:v>37.700000000000003</c:v>
                </c:pt>
                <c:pt idx="30">
                  <c:v>39.1</c:v>
                </c:pt>
                <c:pt idx="31">
                  <c:v>39.700000000000003</c:v>
                </c:pt>
                <c:pt idx="32">
                  <c:v>40.1</c:v>
                </c:pt>
                <c:pt idx="33">
                  <c:v>39.9</c:v>
                </c:pt>
                <c:pt idx="34">
                  <c:v>39.5</c:v>
                </c:pt>
                <c:pt idx="35">
                  <c:v>39.700000000000003</c:v>
                </c:pt>
                <c:pt idx="36">
                  <c:v>39.700000000000003</c:v>
                </c:pt>
                <c:pt idx="37">
                  <c:v>40.1</c:v>
                </c:pt>
                <c:pt idx="38">
                  <c:v>40.299999999999997</c:v>
                </c:pt>
                <c:pt idx="39">
                  <c:v>40.799999999999997</c:v>
                </c:pt>
                <c:pt idx="40">
                  <c:v>41.2</c:v>
                </c:pt>
                <c:pt idx="41">
                  <c:v>41.4</c:v>
                </c:pt>
                <c:pt idx="42">
                  <c:v>41.6</c:v>
                </c:pt>
                <c:pt idx="43">
                  <c:v>41.9</c:v>
                </c:pt>
                <c:pt idx="44">
                  <c:v>42.1</c:v>
                </c:pt>
                <c:pt idx="45">
                  <c:v>42.8</c:v>
                </c:pt>
                <c:pt idx="46">
                  <c:v>43.3</c:v>
                </c:pt>
                <c:pt idx="47">
                  <c:v>43.7</c:v>
                </c:pt>
                <c:pt idx="48">
                  <c:v>44</c:v>
                </c:pt>
                <c:pt idx="49">
                  <c:v>44.4</c:v>
                </c:pt>
                <c:pt idx="50">
                  <c:v>44.8</c:v>
                </c:pt>
                <c:pt idx="51">
                  <c:v>44.9</c:v>
                </c:pt>
                <c:pt idx="52">
                  <c:v>45.3</c:v>
                </c:pt>
                <c:pt idx="53">
                  <c:v>45.8</c:v>
                </c:pt>
                <c:pt idx="54">
                  <c:v>46.6</c:v>
                </c:pt>
                <c:pt idx="55">
                  <c:v>46.9</c:v>
                </c:pt>
                <c:pt idx="56">
                  <c:v>47.8</c:v>
                </c:pt>
                <c:pt idx="57">
                  <c:v>48.4</c:v>
                </c:pt>
                <c:pt idx="58">
                  <c:v>48.9</c:v>
                </c:pt>
                <c:pt idx="59">
                  <c:v>49.3</c:v>
                </c:pt>
                <c:pt idx="60">
                  <c:v>49.9</c:v>
                </c:pt>
                <c:pt idx="61">
                  <c:v>50.5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Data!$BY$86</c:f>
              <c:strCache>
                <c:ptCount val="1"/>
                <c:pt idx="0">
                  <c:v>Greece</c:v>
                </c:pt>
              </c:strCache>
            </c:strRef>
          </c:tx>
          <c:spPr>
            <a:ln>
              <a:solidFill>
                <a:schemeClr val="accent1">
                  <a:lumMod val="50000"/>
                </a:schemeClr>
              </a:solidFill>
            </a:ln>
          </c:spPr>
          <c:marker>
            <c:symbol val="none"/>
          </c:marker>
          <c:val>
            <c:numRef>
              <c:f>Data!$B$65:$BK$65</c:f>
              <c:numCache>
                <c:formatCode>#,##0.0</c:formatCode>
                <c:ptCount val="62"/>
                <c:pt idx="0">
                  <c:v>25.2</c:v>
                </c:pt>
                <c:pt idx="1">
                  <c:v>24.1</c:v>
                </c:pt>
                <c:pt idx="2">
                  <c:v>23.8</c:v>
                </c:pt>
                <c:pt idx="3">
                  <c:v>23.3</c:v>
                </c:pt>
                <c:pt idx="4">
                  <c:v>23.1</c:v>
                </c:pt>
                <c:pt idx="5">
                  <c:v>22.6</c:v>
                </c:pt>
                <c:pt idx="6">
                  <c:v>22.7</c:v>
                </c:pt>
                <c:pt idx="7">
                  <c:v>22.9</c:v>
                </c:pt>
                <c:pt idx="8">
                  <c:v>22.6</c:v>
                </c:pt>
                <c:pt idx="9">
                  <c:v>22.3</c:v>
                </c:pt>
                <c:pt idx="10">
                  <c:v>21.6</c:v>
                </c:pt>
                <c:pt idx="11">
                  <c:v>21.4</c:v>
                </c:pt>
                <c:pt idx="12">
                  <c:v>21.5</c:v>
                </c:pt>
                <c:pt idx="13">
                  <c:v>22.3</c:v>
                </c:pt>
                <c:pt idx="14">
                  <c:v>23.2</c:v>
                </c:pt>
                <c:pt idx="15">
                  <c:v>21.5</c:v>
                </c:pt>
                <c:pt idx="16">
                  <c:v>21.7</c:v>
                </c:pt>
                <c:pt idx="17">
                  <c:v>21.7</c:v>
                </c:pt>
                <c:pt idx="18">
                  <c:v>22.1</c:v>
                </c:pt>
                <c:pt idx="19">
                  <c:v>22</c:v>
                </c:pt>
                <c:pt idx="20">
                  <c:v>22.1</c:v>
                </c:pt>
                <c:pt idx="21">
                  <c:v>21.8</c:v>
                </c:pt>
                <c:pt idx="22">
                  <c:v>22.7</c:v>
                </c:pt>
                <c:pt idx="23">
                  <c:v>23.9</c:v>
                </c:pt>
                <c:pt idx="24">
                  <c:v>24.7</c:v>
                </c:pt>
                <c:pt idx="25">
                  <c:v>24.8</c:v>
                </c:pt>
                <c:pt idx="26">
                  <c:v>24.6</c:v>
                </c:pt>
                <c:pt idx="27">
                  <c:v>25.1</c:v>
                </c:pt>
                <c:pt idx="28">
                  <c:v>25.2</c:v>
                </c:pt>
                <c:pt idx="29">
                  <c:v>24.9</c:v>
                </c:pt>
                <c:pt idx="30">
                  <c:v>24.9</c:v>
                </c:pt>
                <c:pt idx="31">
                  <c:v>25.6</c:v>
                </c:pt>
                <c:pt idx="32">
                  <c:v>26.5</c:v>
                </c:pt>
                <c:pt idx="33">
                  <c:v>27.3</c:v>
                </c:pt>
                <c:pt idx="34">
                  <c:v>27.9</c:v>
                </c:pt>
                <c:pt idx="35">
                  <c:v>28.7</c:v>
                </c:pt>
                <c:pt idx="36">
                  <c:v>29.6</c:v>
                </c:pt>
                <c:pt idx="37">
                  <c:v>30</c:v>
                </c:pt>
                <c:pt idx="38">
                  <c:v>30.3</c:v>
                </c:pt>
                <c:pt idx="39">
                  <c:v>30.8</c:v>
                </c:pt>
                <c:pt idx="40">
                  <c:v>32.299999999999997</c:v>
                </c:pt>
                <c:pt idx="41">
                  <c:v>32.4</c:v>
                </c:pt>
                <c:pt idx="42">
                  <c:v>33.1</c:v>
                </c:pt>
                <c:pt idx="43">
                  <c:v>32.9</c:v>
                </c:pt>
                <c:pt idx="44">
                  <c:v>34</c:v>
                </c:pt>
                <c:pt idx="45">
                  <c:v>35</c:v>
                </c:pt>
                <c:pt idx="46">
                  <c:v>36.299999999999997</c:v>
                </c:pt>
                <c:pt idx="47">
                  <c:v>37.200000000000003</c:v>
                </c:pt>
                <c:pt idx="48">
                  <c:v>37.700000000000003</c:v>
                </c:pt>
                <c:pt idx="49">
                  <c:v>39.5</c:v>
                </c:pt>
                <c:pt idx="50">
                  <c:v>41.1</c:v>
                </c:pt>
                <c:pt idx="51">
                  <c:v>42.9</c:v>
                </c:pt>
                <c:pt idx="52">
                  <c:v>43.2</c:v>
                </c:pt>
                <c:pt idx="53">
                  <c:v>44.1</c:v>
                </c:pt>
                <c:pt idx="54">
                  <c:v>44.7</c:v>
                </c:pt>
                <c:pt idx="55">
                  <c:v>46</c:v>
                </c:pt>
                <c:pt idx="56">
                  <c:v>46.5</c:v>
                </c:pt>
                <c:pt idx="57">
                  <c:v>47.3</c:v>
                </c:pt>
                <c:pt idx="58">
                  <c:v>50.1</c:v>
                </c:pt>
                <c:pt idx="59">
                  <c:v>50.4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Data!$CF$62</c:f>
              <c:strCache>
                <c:ptCount val="1"/>
                <c:pt idx="0">
                  <c:v>Ireland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val>
            <c:numRef>
              <c:f>Data!$B$64:$BK$64</c:f>
              <c:numCache>
                <c:formatCode>#,##0.0</c:formatCode>
                <c:ptCount val="62"/>
                <c:pt idx="0">
                  <c:v>8.5</c:v>
                </c:pt>
                <c:pt idx="1">
                  <c:v>8.8000000000000007</c:v>
                </c:pt>
                <c:pt idx="2">
                  <c:v>9</c:v>
                </c:pt>
                <c:pt idx="3">
                  <c:v>9.1</c:v>
                </c:pt>
                <c:pt idx="4">
                  <c:v>9</c:v>
                </c:pt>
                <c:pt idx="5">
                  <c:v>8.8000000000000007</c:v>
                </c:pt>
                <c:pt idx="6">
                  <c:v>8.6</c:v>
                </c:pt>
                <c:pt idx="7">
                  <c:v>8.5</c:v>
                </c:pt>
                <c:pt idx="8">
                  <c:v>8.6</c:v>
                </c:pt>
                <c:pt idx="9">
                  <c:v>8.9</c:v>
                </c:pt>
                <c:pt idx="10">
                  <c:v>9.1999999999999993</c:v>
                </c:pt>
                <c:pt idx="11">
                  <c:v>9.5</c:v>
                </c:pt>
                <c:pt idx="12">
                  <c:v>9.8000000000000007</c:v>
                </c:pt>
                <c:pt idx="13">
                  <c:v>10.199999999999999</c:v>
                </c:pt>
                <c:pt idx="14">
                  <c:v>10.5</c:v>
                </c:pt>
                <c:pt idx="15">
                  <c:v>10.7</c:v>
                </c:pt>
                <c:pt idx="16">
                  <c:v>11.3</c:v>
                </c:pt>
                <c:pt idx="17">
                  <c:v>12.2</c:v>
                </c:pt>
                <c:pt idx="18">
                  <c:v>13.8</c:v>
                </c:pt>
                <c:pt idx="19">
                  <c:v>15.1</c:v>
                </c:pt>
                <c:pt idx="20">
                  <c:v>15.8</c:v>
                </c:pt>
                <c:pt idx="21">
                  <c:v>16.3</c:v>
                </c:pt>
                <c:pt idx="22">
                  <c:v>17.100000000000001</c:v>
                </c:pt>
                <c:pt idx="23">
                  <c:v>17.899999999999999</c:v>
                </c:pt>
                <c:pt idx="24">
                  <c:v>19</c:v>
                </c:pt>
                <c:pt idx="25">
                  <c:v>20.2</c:v>
                </c:pt>
                <c:pt idx="26">
                  <c:v>21.7</c:v>
                </c:pt>
                <c:pt idx="27">
                  <c:v>23.3</c:v>
                </c:pt>
                <c:pt idx="28">
                  <c:v>24.6</c:v>
                </c:pt>
                <c:pt idx="29">
                  <c:v>25.5</c:v>
                </c:pt>
                <c:pt idx="30">
                  <c:v>25.7</c:v>
                </c:pt>
                <c:pt idx="31">
                  <c:v>26</c:v>
                </c:pt>
                <c:pt idx="32">
                  <c:v>26.4</c:v>
                </c:pt>
                <c:pt idx="33">
                  <c:v>26.5</c:v>
                </c:pt>
                <c:pt idx="34">
                  <c:v>26.7</c:v>
                </c:pt>
                <c:pt idx="35">
                  <c:v>27.2</c:v>
                </c:pt>
                <c:pt idx="36">
                  <c:v>26.8</c:v>
                </c:pt>
                <c:pt idx="37">
                  <c:v>26.7</c:v>
                </c:pt>
                <c:pt idx="38">
                  <c:v>26.9</c:v>
                </c:pt>
                <c:pt idx="39">
                  <c:v>27</c:v>
                </c:pt>
                <c:pt idx="40">
                  <c:v>27.3</c:v>
                </c:pt>
                <c:pt idx="41">
                  <c:v>27.3</c:v>
                </c:pt>
                <c:pt idx="42">
                  <c:v>27.2</c:v>
                </c:pt>
                <c:pt idx="43">
                  <c:v>27.5</c:v>
                </c:pt>
                <c:pt idx="44">
                  <c:v>28.4</c:v>
                </c:pt>
                <c:pt idx="45">
                  <c:v>29.3</c:v>
                </c:pt>
                <c:pt idx="46">
                  <c:v>29.8</c:v>
                </c:pt>
                <c:pt idx="47">
                  <c:v>30.3</c:v>
                </c:pt>
                <c:pt idx="48">
                  <c:v>29.4</c:v>
                </c:pt>
                <c:pt idx="49">
                  <c:v>29</c:v>
                </c:pt>
                <c:pt idx="50">
                  <c:v>28.8</c:v>
                </c:pt>
                <c:pt idx="51">
                  <c:v>28.7</c:v>
                </c:pt>
                <c:pt idx="52">
                  <c:v>28.8</c:v>
                </c:pt>
                <c:pt idx="53">
                  <c:v>29</c:v>
                </c:pt>
                <c:pt idx="54">
                  <c:v>29.1</c:v>
                </c:pt>
                <c:pt idx="55">
                  <c:v>30.8</c:v>
                </c:pt>
                <c:pt idx="56">
                  <c:v>29.2</c:v>
                </c:pt>
                <c:pt idx="57">
                  <c:v>30</c:v>
                </c:pt>
                <c:pt idx="58">
                  <c:v>30.4</c:v>
                </c:pt>
                <c:pt idx="59">
                  <c:v>31.1</c:v>
                </c:pt>
                <c:pt idx="60">
                  <c:v>31.5</c:v>
                </c:pt>
                <c:pt idx="61">
                  <c:v>31.6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Data!$CM$61</c:f>
              <c:strCache>
                <c:ptCount val="1"/>
                <c:pt idx="0">
                  <c:v>Portugal</c:v>
                </c:pt>
              </c:strCache>
            </c:strRef>
          </c:tx>
          <c:spPr>
            <a:ln>
              <a:solidFill>
                <a:schemeClr val="tx2">
                  <a:lumMod val="40000"/>
                  <a:lumOff val="60000"/>
                </a:schemeClr>
              </a:solidFill>
            </a:ln>
          </c:spPr>
          <c:marker>
            <c:symbol val="none"/>
          </c:marker>
          <c:val>
            <c:numRef>
              <c:f>Data!$B$78:$BK$78</c:f>
              <c:numCache>
                <c:formatCode>#,##0.0</c:formatCode>
                <c:ptCount val="62"/>
                <c:pt idx="0">
                  <c:v>21.8</c:v>
                </c:pt>
                <c:pt idx="1">
                  <c:v>21.8</c:v>
                </c:pt>
                <c:pt idx="2">
                  <c:v>21.5</c:v>
                </c:pt>
                <c:pt idx="3">
                  <c:v>20.9</c:v>
                </c:pt>
                <c:pt idx="4">
                  <c:v>20.2</c:v>
                </c:pt>
                <c:pt idx="5">
                  <c:v>19.899999999999999</c:v>
                </c:pt>
                <c:pt idx="6">
                  <c:v>19.8</c:v>
                </c:pt>
                <c:pt idx="7">
                  <c:v>19.8</c:v>
                </c:pt>
                <c:pt idx="8">
                  <c:v>19.600000000000001</c:v>
                </c:pt>
                <c:pt idx="9">
                  <c:v>19.899999999999999</c:v>
                </c:pt>
                <c:pt idx="10">
                  <c:v>19.8</c:v>
                </c:pt>
                <c:pt idx="11">
                  <c:v>19.7</c:v>
                </c:pt>
                <c:pt idx="12">
                  <c:v>19.7</c:v>
                </c:pt>
                <c:pt idx="13">
                  <c:v>19.7</c:v>
                </c:pt>
                <c:pt idx="14">
                  <c:v>19</c:v>
                </c:pt>
                <c:pt idx="15">
                  <c:v>18.8</c:v>
                </c:pt>
                <c:pt idx="16">
                  <c:v>19</c:v>
                </c:pt>
                <c:pt idx="17">
                  <c:v>19.7</c:v>
                </c:pt>
                <c:pt idx="18">
                  <c:v>20.5</c:v>
                </c:pt>
                <c:pt idx="19">
                  <c:v>21.1</c:v>
                </c:pt>
                <c:pt idx="20">
                  <c:v>21.3</c:v>
                </c:pt>
                <c:pt idx="21">
                  <c:v>19.399999999999999</c:v>
                </c:pt>
                <c:pt idx="22">
                  <c:v>21.9</c:v>
                </c:pt>
                <c:pt idx="23">
                  <c:v>22.5</c:v>
                </c:pt>
                <c:pt idx="24">
                  <c:v>23.4</c:v>
                </c:pt>
                <c:pt idx="25">
                  <c:v>24.2</c:v>
                </c:pt>
                <c:pt idx="26">
                  <c:v>24.8</c:v>
                </c:pt>
                <c:pt idx="27">
                  <c:v>25.3</c:v>
                </c:pt>
                <c:pt idx="28">
                  <c:v>25</c:v>
                </c:pt>
                <c:pt idx="29">
                  <c:v>24.4</c:v>
                </c:pt>
                <c:pt idx="30">
                  <c:v>23.5</c:v>
                </c:pt>
                <c:pt idx="31">
                  <c:v>23.2</c:v>
                </c:pt>
                <c:pt idx="32">
                  <c:v>24.1</c:v>
                </c:pt>
                <c:pt idx="33">
                  <c:v>25.7</c:v>
                </c:pt>
                <c:pt idx="34">
                  <c:v>26.6</c:v>
                </c:pt>
                <c:pt idx="35">
                  <c:v>27</c:v>
                </c:pt>
                <c:pt idx="36">
                  <c:v>27.7</c:v>
                </c:pt>
                <c:pt idx="37">
                  <c:v>27.2</c:v>
                </c:pt>
                <c:pt idx="38">
                  <c:v>27.2</c:v>
                </c:pt>
                <c:pt idx="39">
                  <c:v>26.9</c:v>
                </c:pt>
                <c:pt idx="40">
                  <c:v>26.9</c:v>
                </c:pt>
                <c:pt idx="41">
                  <c:v>27.4</c:v>
                </c:pt>
                <c:pt idx="42">
                  <c:v>28.5</c:v>
                </c:pt>
                <c:pt idx="43">
                  <c:v>29.4</c:v>
                </c:pt>
                <c:pt idx="44">
                  <c:v>29</c:v>
                </c:pt>
                <c:pt idx="45">
                  <c:v>27.7</c:v>
                </c:pt>
                <c:pt idx="46">
                  <c:v>27</c:v>
                </c:pt>
                <c:pt idx="47">
                  <c:v>26.7</c:v>
                </c:pt>
                <c:pt idx="48">
                  <c:v>26.5</c:v>
                </c:pt>
                <c:pt idx="49">
                  <c:v>26.9</c:v>
                </c:pt>
                <c:pt idx="50">
                  <c:v>27.6</c:v>
                </c:pt>
                <c:pt idx="51">
                  <c:v>28.5</c:v>
                </c:pt>
                <c:pt idx="52">
                  <c:v>29.4</c:v>
                </c:pt>
                <c:pt idx="53">
                  <c:v>29.3</c:v>
                </c:pt>
                <c:pt idx="54">
                  <c:v>29.3</c:v>
                </c:pt>
                <c:pt idx="55">
                  <c:v>29.9</c:v>
                </c:pt>
                <c:pt idx="56">
                  <c:v>31</c:v>
                </c:pt>
                <c:pt idx="57">
                  <c:v>32.9</c:v>
                </c:pt>
                <c:pt idx="58">
                  <c:v>34.299999999999997</c:v>
                </c:pt>
                <c:pt idx="59">
                  <c:v>35</c:v>
                </c:pt>
                <c:pt idx="60">
                  <c:v>35.1</c:v>
                </c:pt>
                <c:pt idx="61">
                  <c:v>35.4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537920"/>
        <c:axId val="171539456"/>
      </c:lineChart>
      <c:catAx>
        <c:axId val="171537920"/>
        <c:scaling>
          <c:orientation val="minMax"/>
        </c:scaling>
        <c:delete val="0"/>
        <c:axPos val="b"/>
        <c:majorTickMark val="in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71539456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17153945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Labor Force Under 25</a:t>
                </a:r>
              </a:p>
            </c:rich>
          </c:tx>
          <c:layout>
            <c:manualLayout>
              <c:xMode val="edge"/>
              <c:yMode val="edge"/>
              <c:x val="1.7031630170316302E-2"/>
              <c:y val="0.17677259466072701"/>
            </c:manualLayout>
          </c:layout>
          <c:overlay val="0"/>
        </c:title>
        <c:numFmt formatCode="#,##0" sourceLinked="0"/>
        <c:majorTickMark val="in"/>
        <c:minorTickMark val="none"/>
        <c:tickLblPos val="nextTo"/>
        <c:crossAx val="17153792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Verdana"/>
          <a:cs typeface="Verdana"/>
        </a:defRPr>
      </a:pPr>
      <a:endParaRPr lang="en-US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7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20"/>
            <c:invertIfNegative val="0"/>
            <c:bubble3D val="0"/>
          </c:dPt>
          <c:dPt>
            <c:idx val="21"/>
            <c:invertIfNegative val="0"/>
            <c:bubble3D val="0"/>
          </c:dPt>
          <c:dPt>
            <c:idx val="22"/>
            <c:invertIfNegative val="0"/>
            <c:bubble3D val="0"/>
          </c:dPt>
          <c:dPt>
            <c:idx val="23"/>
            <c:invertIfNegative val="0"/>
            <c:bubble3D val="0"/>
          </c:dPt>
          <c:dPt>
            <c:idx val="24"/>
            <c:invertIfNegative val="0"/>
            <c:bubble3D val="0"/>
          </c:dPt>
          <c:dPt>
            <c:idx val="25"/>
            <c:invertIfNegative val="0"/>
            <c:bubble3D val="0"/>
          </c:dPt>
          <c:dPt>
            <c:idx val="26"/>
            <c:invertIfNegative val="0"/>
            <c:bubble3D val="0"/>
          </c:dPt>
          <c:dPt>
            <c:idx val="27"/>
            <c:invertIfNegative val="0"/>
            <c:bubble3D val="0"/>
          </c:dPt>
          <c:dPt>
            <c:idx val="28"/>
            <c:invertIfNegative val="0"/>
            <c:bubble3D val="0"/>
          </c:dPt>
          <c:cat>
            <c:strRef>
              <c:f>'interest burden'!$B$3:$B$31</c:f>
              <c:strCache>
                <c:ptCount val="29"/>
                <c:pt idx="0">
                  <c:v>Greece</c:v>
                </c:pt>
                <c:pt idx="1">
                  <c:v>Italy</c:v>
                </c:pt>
                <c:pt idx="2">
                  <c:v>Portugal</c:v>
                </c:pt>
                <c:pt idx="3">
                  <c:v>Ireland</c:v>
                </c:pt>
                <c:pt idx="4">
                  <c:v>Hungary</c:v>
                </c:pt>
                <c:pt idx="5">
                  <c:v>Belgium</c:v>
                </c:pt>
                <c:pt idx="6">
                  <c:v>Malta</c:v>
                </c:pt>
                <c:pt idx="7">
                  <c:v>United Kingdom</c:v>
                </c:pt>
                <c:pt idx="8">
                  <c:v>Poland</c:v>
                </c:pt>
                <c:pt idx="9">
                  <c:v>France</c:v>
                </c:pt>
                <c:pt idx="10">
                  <c:v>Cyprus</c:v>
                </c:pt>
                <c:pt idx="11">
                  <c:v>Austria</c:v>
                </c:pt>
                <c:pt idx="12">
                  <c:v>Germany</c:v>
                </c:pt>
                <c:pt idx="13">
                  <c:v>Lithuania</c:v>
                </c:pt>
                <c:pt idx="14">
                  <c:v>Romania</c:v>
                </c:pt>
                <c:pt idx="15">
                  <c:v>Netherlands</c:v>
                </c:pt>
                <c:pt idx="16">
                  <c:v>Latvia</c:v>
                </c:pt>
                <c:pt idx="17">
                  <c:v>Spain</c:v>
                </c:pt>
                <c:pt idx="18">
                  <c:v>Slovenia</c:v>
                </c:pt>
                <c:pt idx="19">
                  <c:v>Czech Republic</c:v>
                </c:pt>
                <c:pt idx="20">
                  <c:v>Slovakia</c:v>
                </c:pt>
                <c:pt idx="21">
                  <c:v>Denmark</c:v>
                </c:pt>
                <c:pt idx="22">
                  <c:v>Bulgaria</c:v>
                </c:pt>
                <c:pt idx="23">
                  <c:v>Estonia</c:v>
                </c:pt>
                <c:pt idx="28">
                  <c:v>Euro area</c:v>
                </c:pt>
              </c:strCache>
            </c:strRef>
          </c:cat>
          <c:val>
            <c:numRef>
              <c:f>'interest burden'!$M$3:$M$31</c:f>
              <c:numCache>
                <c:formatCode>#,##0.0</c:formatCode>
                <c:ptCount val="29"/>
                <c:pt idx="0">
                  <c:v>6.8</c:v>
                </c:pt>
                <c:pt idx="1">
                  <c:v>4.57</c:v>
                </c:pt>
                <c:pt idx="2">
                  <c:v>4.3</c:v>
                </c:pt>
                <c:pt idx="3">
                  <c:v>3.5579999999999998</c:v>
                </c:pt>
                <c:pt idx="4">
                  <c:v>3.52</c:v>
                </c:pt>
                <c:pt idx="5">
                  <c:v>3.27</c:v>
                </c:pt>
                <c:pt idx="6">
                  <c:v>3</c:v>
                </c:pt>
                <c:pt idx="7">
                  <c:v>2.8460000000000001</c:v>
                </c:pt>
                <c:pt idx="8">
                  <c:v>2.7</c:v>
                </c:pt>
                <c:pt idx="9">
                  <c:v>2.448</c:v>
                </c:pt>
                <c:pt idx="10">
                  <c:v>2.2999999999999998</c:v>
                </c:pt>
                <c:pt idx="11">
                  <c:v>2.2000000000000002</c:v>
                </c:pt>
                <c:pt idx="12">
                  <c:v>2.0550000000000002</c:v>
                </c:pt>
                <c:pt idx="13">
                  <c:v>1.655</c:v>
                </c:pt>
                <c:pt idx="14">
                  <c:v>1.6</c:v>
                </c:pt>
                <c:pt idx="15">
                  <c:v>1.4670000000000001</c:v>
                </c:pt>
                <c:pt idx="16">
                  <c:v>1.4</c:v>
                </c:pt>
                <c:pt idx="17">
                  <c:v>1.39</c:v>
                </c:pt>
                <c:pt idx="18">
                  <c:v>1.218</c:v>
                </c:pt>
                <c:pt idx="19">
                  <c:v>1.1950000000000001</c:v>
                </c:pt>
                <c:pt idx="20">
                  <c:v>1.1419999999999999</c:v>
                </c:pt>
                <c:pt idx="21">
                  <c:v>0.44400000000000001</c:v>
                </c:pt>
                <c:pt idx="22">
                  <c:v>0.28799999999999998</c:v>
                </c:pt>
                <c:pt idx="23">
                  <c:v>0.1</c:v>
                </c:pt>
                <c:pt idx="24">
                  <c:v>-0.23400000000000001</c:v>
                </c:pt>
                <c:pt idx="25">
                  <c:v>-0.40899999999999997</c:v>
                </c:pt>
                <c:pt idx="26">
                  <c:v>-0.80200000000000005</c:v>
                </c:pt>
                <c:pt idx="27">
                  <c:v>-2.5630000000000002</c:v>
                </c:pt>
                <c:pt idx="28">
                  <c:v>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868160"/>
        <c:axId val="171869696"/>
      </c:barChart>
      <c:catAx>
        <c:axId val="17186816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71869696"/>
        <c:crosses val="autoZero"/>
        <c:auto val="0"/>
        <c:lblAlgn val="ctr"/>
        <c:lblOffset val="100"/>
        <c:noMultiLvlLbl val="0"/>
      </c:catAx>
      <c:valAx>
        <c:axId val="17186969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GDP</a:t>
                </a:r>
              </a:p>
            </c:rich>
          </c:tx>
          <c:layout>
            <c:manualLayout>
              <c:xMode val="edge"/>
              <c:yMode val="edge"/>
              <c:x val="1.6359918200408999E-2"/>
              <c:y val="0.386649029540097"/>
            </c:manualLayout>
          </c:layout>
          <c:overlay val="0"/>
        </c:title>
        <c:numFmt formatCode="#,##0" sourceLinked="0"/>
        <c:majorTickMark val="in"/>
        <c:minorTickMark val="none"/>
        <c:tickLblPos val="nextTo"/>
        <c:crossAx val="171868160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Verdana"/>
          <a:cs typeface="Verdana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mpd="sng"/>
          </c:spPr>
          <c:marker>
            <c:symbol val="none"/>
          </c:marker>
          <c:cat>
            <c:numRef>
              <c:f>'Sheet2 (2)'!$B$2:$S$2</c:f>
              <c:numCache>
                <c:formatCode>General</c:formatCode>
                <c:ptCount val="18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</c:numCache>
            </c:numRef>
          </c:cat>
          <c:val>
            <c:numRef>
              <c:f>'Sheet2 (2)'!$B$8:$S$8</c:f>
              <c:numCache>
                <c:formatCode>0.0</c:formatCode>
                <c:ptCount val="18"/>
                <c:pt idx="0">
                  <c:v>44.804088908579871</c:v>
                </c:pt>
                <c:pt idx="1">
                  <c:v>44.851993703698142</c:v>
                </c:pt>
                <c:pt idx="2">
                  <c:v>45.124027091540597</c:v>
                </c:pt>
                <c:pt idx="3">
                  <c:v>44.685765125875783</c:v>
                </c:pt>
                <c:pt idx="4">
                  <c:v>45.887486704132627</c:v>
                </c:pt>
                <c:pt idx="5">
                  <c:v>45.264829331645601</c:v>
                </c:pt>
                <c:pt idx="6">
                  <c:v>46.337706768398498</c:v>
                </c:pt>
                <c:pt idx="7">
                  <c:v>45.37314523914899</c:v>
                </c:pt>
                <c:pt idx="8">
                  <c:v>46.843834389343343</c:v>
                </c:pt>
                <c:pt idx="9">
                  <c:v>47.293666661758088</c:v>
                </c:pt>
                <c:pt idx="10">
                  <c:v>47.650070659926079</c:v>
                </c:pt>
                <c:pt idx="11">
                  <c:v>47.981207706941802</c:v>
                </c:pt>
                <c:pt idx="12">
                  <c:v>48.513390374176211</c:v>
                </c:pt>
                <c:pt idx="13">
                  <c:v>48.99615507413727</c:v>
                </c:pt>
                <c:pt idx="14">
                  <c:v>49.236618324905699</c:v>
                </c:pt>
                <c:pt idx="15">
                  <c:v>48.119049072659237</c:v>
                </c:pt>
                <c:pt idx="16">
                  <c:v>46.081959385618468</c:v>
                </c:pt>
                <c:pt idx="17">
                  <c:v>43.598929436960859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556800"/>
        <c:axId val="124558336"/>
      </c:lineChart>
      <c:catAx>
        <c:axId val="124556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4558336"/>
        <c:crosses val="autoZero"/>
        <c:auto val="1"/>
        <c:lblAlgn val="ctr"/>
        <c:lblOffset val="100"/>
        <c:tickLblSkip val="1"/>
        <c:noMultiLvlLbl val="0"/>
      </c:catAx>
      <c:valAx>
        <c:axId val="124558336"/>
        <c:scaling>
          <c:orientation val="minMax"/>
        </c:scaling>
        <c:delete val="0"/>
        <c:axPos val="l"/>
        <c:numFmt formatCode="0" sourceLinked="0"/>
        <c:majorTickMark val="out"/>
        <c:minorTickMark val="none"/>
        <c:tickLblPos val="nextTo"/>
        <c:crossAx val="124556800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Verdana"/>
          <a:cs typeface="Verdana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190187103744501"/>
          <c:y val="4.2276422764227599E-2"/>
          <c:w val="0.86291346907000299"/>
          <c:h val="0.81230727866333796"/>
        </c:manualLayout>
      </c:layout>
      <c:lineChart>
        <c:grouping val="standard"/>
        <c:varyColors val="0"/>
        <c:ser>
          <c:idx val="2"/>
          <c:order val="0"/>
          <c:tx>
            <c:strRef>
              <c:f>Data!$A$26</c:f>
              <c:strCache>
                <c:ptCount val="1"/>
                <c:pt idx="0">
                  <c:v>REER Deflated by CPI</c:v>
                </c:pt>
              </c:strCache>
            </c:strRef>
          </c:tx>
          <c:spPr>
            <a:ln>
              <a:solidFill>
                <a:schemeClr val="accent1">
                  <a:lumMod val="50000"/>
                </a:schemeClr>
              </a:solidFill>
            </a:ln>
          </c:spPr>
          <c:marker>
            <c:symbol val="none"/>
          </c:marker>
          <c:cat>
            <c:strRef>
              <c:f>Data!$J$10:$AJ$10</c:f>
              <c:strCache>
                <c:ptCount val="27"/>
                <c:pt idx="0">
                  <c:v>2005Q1</c:v>
                </c:pt>
                <c:pt idx="1">
                  <c:v>2005Q2</c:v>
                </c:pt>
                <c:pt idx="2">
                  <c:v>2005Q3</c:v>
                </c:pt>
                <c:pt idx="3">
                  <c:v>2005Q4</c:v>
                </c:pt>
                <c:pt idx="4">
                  <c:v>2006Q1</c:v>
                </c:pt>
                <c:pt idx="5">
                  <c:v>2006Q2</c:v>
                </c:pt>
                <c:pt idx="6">
                  <c:v>2006Q3</c:v>
                </c:pt>
                <c:pt idx="7">
                  <c:v>2006Q4</c:v>
                </c:pt>
                <c:pt idx="8">
                  <c:v>2007Q1</c:v>
                </c:pt>
                <c:pt idx="9">
                  <c:v>2007Q2</c:v>
                </c:pt>
                <c:pt idx="10">
                  <c:v>2007Q3</c:v>
                </c:pt>
                <c:pt idx="11">
                  <c:v>2007Q4</c:v>
                </c:pt>
                <c:pt idx="12">
                  <c:v>2008Q1</c:v>
                </c:pt>
                <c:pt idx="13">
                  <c:v>2008Q2</c:v>
                </c:pt>
                <c:pt idx="14">
                  <c:v>2008Q3</c:v>
                </c:pt>
                <c:pt idx="15">
                  <c:v>2008Q4</c:v>
                </c:pt>
                <c:pt idx="16">
                  <c:v>2009Q1</c:v>
                </c:pt>
                <c:pt idx="17">
                  <c:v>2009Q2</c:v>
                </c:pt>
                <c:pt idx="18">
                  <c:v>2009Q3</c:v>
                </c:pt>
                <c:pt idx="19">
                  <c:v>2009Q4</c:v>
                </c:pt>
                <c:pt idx="20">
                  <c:v>2010Q1</c:v>
                </c:pt>
                <c:pt idx="21">
                  <c:v>2010Q2</c:v>
                </c:pt>
                <c:pt idx="22">
                  <c:v>2010Q3</c:v>
                </c:pt>
                <c:pt idx="23">
                  <c:v>2010Q4</c:v>
                </c:pt>
                <c:pt idx="24">
                  <c:v>2011Q1</c:v>
                </c:pt>
                <c:pt idx="25">
                  <c:v>2011Q2</c:v>
                </c:pt>
                <c:pt idx="26">
                  <c:v>2011Q3</c:v>
                </c:pt>
              </c:strCache>
            </c:strRef>
          </c:cat>
          <c:val>
            <c:numRef>
              <c:f>Data!$J$33:$AJ$33</c:f>
              <c:numCache>
                <c:formatCode>#,##0.00</c:formatCode>
                <c:ptCount val="27"/>
                <c:pt idx="0">
                  <c:v>101.435</c:v>
                </c:pt>
                <c:pt idx="1">
                  <c:v>101.6</c:v>
                </c:pt>
                <c:pt idx="2">
                  <c:v>101.7375</c:v>
                </c:pt>
                <c:pt idx="3">
                  <c:v>101.9325</c:v>
                </c:pt>
                <c:pt idx="4">
                  <c:v>102.0275</c:v>
                </c:pt>
                <c:pt idx="5">
                  <c:v>102.0975</c:v>
                </c:pt>
                <c:pt idx="6">
                  <c:v>102.28</c:v>
                </c:pt>
                <c:pt idx="7">
                  <c:v>102.53749999999999</c:v>
                </c:pt>
                <c:pt idx="8">
                  <c:v>102.71</c:v>
                </c:pt>
                <c:pt idx="9">
                  <c:v>102.77</c:v>
                </c:pt>
                <c:pt idx="10">
                  <c:v>102.72750000000001</c:v>
                </c:pt>
                <c:pt idx="11">
                  <c:v>102.72750000000001</c:v>
                </c:pt>
                <c:pt idx="12">
                  <c:v>102.9</c:v>
                </c:pt>
                <c:pt idx="13">
                  <c:v>103.35250000000001</c:v>
                </c:pt>
                <c:pt idx="14">
                  <c:v>103.8625</c:v>
                </c:pt>
                <c:pt idx="15">
                  <c:v>104.2625</c:v>
                </c:pt>
                <c:pt idx="16">
                  <c:v>104.83750000000001</c:v>
                </c:pt>
                <c:pt idx="17">
                  <c:v>105.7225</c:v>
                </c:pt>
                <c:pt idx="18">
                  <c:v>106.39</c:v>
                </c:pt>
                <c:pt idx="19">
                  <c:v>107.1925</c:v>
                </c:pt>
                <c:pt idx="20">
                  <c:v>107.8625</c:v>
                </c:pt>
                <c:pt idx="21">
                  <c:v>107.955</c:v>
                </c:pt>
                <c:pt idx="22">
                  <c:v>108.56</c:v>
                </c:pt>
                <c:pt idx="23">
                  <c:v>109.27500000000001</c:v>
                </c:pt>
                <c:pt idx="24">
                  <c:v>109.735</c:v>
                </c:pt>
                <c:pt idx="25">
                  <c:v>110.25</c:v>
                </c:pt>
                <c:pt idx="26">
                  <c:v>110.0575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Data!$A$27</c:f>
              <c:strCache>
                <c:ptCount val="1"/>
                <c:pt idx="0">
                  <c:v>REER Deflated by ULC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strRef>
              <c:f>Data!$J$10:$AJ$10</c:f>
              <c:strCache>
                <c:ptCount val="27"/>
                <c:pt idx="0">
                  <c:v>2005Q1</c:v>
                </c:pt>
                <c:pt idx="1">
                  <c:v>2005Q2</c:v>
                </c:pt>
                <c:pt idx="2">
                  <c:v>2005Q3</c:v>
                </c:pt>
                <c:pt idx="3">
                  <c:v>2005Q4</c:v>
                </c:pt>
                <c:pt idx="4">
                  <c:v>2006Q1</c:v>
                </c:pt>
                <c:pt idx="5">
                  <c:v>2006Q2</c:v>
                </c:pt>
                <c:pt idx="6">
                  <c:v>2006Q3</c:v>
                </c:pt>
                <c:pt idx="7">
                  <c:v>2006Q4</c:v>
                </c:pt>
                <c:pt idx="8">
                  <c:v>2007Q1</c:v>
                </c:pt>
                <c:pt idx="9">
                  <c:v>2007Q2</c:v>
                </c:pt>
                <c:pt idx="10">
                  <c:v>2007Q3</c:v>
                </c:pt>
                <c:pt idx="11">
                  <c:v>2007Q4</c:v>
                </c:pt>
                <c:pt idx="12">
                  <c:v>2008Q1</c:v>
                </c:pt>
                <c:pt idx="13">
                  <c:v>2008Q2</c:v>
                </c:pt>
                <c:pt idx="14">
                  <c:v>2008Q3</c:v>
                </c:pt>
                <c:pt idx="15">
                  <c:v>2008Q4</c:v>
                </c:pt>
                <c:pt idx="16">
                  <c:v>2009Q1</c:v>
                </c:pt>
                <c:pt idx="17">
                  <c:v>2009Q2</c:v>
                </c:pt>
                <c:pt idx="18">
                  <c:v>2009Q3</c:v>
                </c:pt>
                <c:pt idx="19">
                  <c:v>2009Q4</c:v>
                </c:pt>
                <c:pt idx="20">
                  <c:v>2010Q1</c:v>
                </c:pt>
                <c:pt idx="21">
                  <c:v>2010Q2</c:v>
                </c:pt>
                <c:pt idx="22">
                  <c:v>2010Q3</c:v>
                </c:pt>
                <c:pt idx="23">
                  <c:v>2010Q4</c:v>
                </c:pt>
                <c:pt idx="24">
                  <c:v>2011Q1</c:v>
                </c:pt>
                <c:pt idx="25">
                  <c:v>2011Q2</c:v>
                </c:pt>
                <c:pt idx="26">
                  <c:v>2011Q3</c:v>
                </c:pt>
              </c:strCache>
            </c:strRef>
          </c:cat>
          <c:val>
            <c:numRef>
              <c:f>Data!$J$34:$AJ$34</c:f>
              <c:numCache>
                <c:formatCode>#,##0.00</c:formatCode>
                <c:ptCount val="27"/>
                <c:pt idx="0">
                  <c:v>101.61750000000001</c:v>
                </c:pt>
                <c:pt idx="1">
                  <c:v>102.4</c:v>
                </c:pt>
                <c:pt idx="2">
                  <c:v>103.03</c:v>
                </c:pt>
                <c:pt idx="3">
                  <c:v>103.27</c:v>
                </c:pt>
                <c:pt idx="4">
                  <c:v>102.94750000000001</c:v>
                </c:pt>
                <c:pt idx="5">
                  <c:v>102.1925</c:v>
                </c:pt>
                <c:pt idx="6">
                  <c:v>101.205</c:v>
                </c:pt>
                <c:pt idx="7">
                  <c:v>100.215</c:v>
                </c:pt>
                <c:pt idx="8">
                  <c:v>99.467500000000001</c:v>
                </c:pt>
                <c:pt idx="9">
                  <c:v>99.174999999999983</c:v>
                </c:pt>
                <c:pt idx="10">
                  <c:v>99.32</c:v>
                </c:pt>
                <c:pt idx="11">
                  <c:v>99.772500000000008</c:v>
                </c:pt>
                <c:pt idx="12">
                  <c:v>100.52</c:v>
                </c:pt>
                <c:pt idx="13">
                  <c:v>101.465</c:v>
                </c:pt>
                <c:pt idx="14">
                  <c:v>102.38249999999999</c:v>
                </c:pt>
                <c:pt idx="15">
                  <c:v>103.26</c:v>
                </c:pt>
                <c:pt idx="16">
                  <c:v>104.47</c:v>
                </c:pt>
                <c:pt idx="17">
                  <c:v>106.1225</c:v>
                </c:pt>
                <c:pt idx="18">
                  <c:v>107.66249999999999</c:v>
                </c:pt>
                <c:pt idx="19">
                  <c:v>109.0675</c:v>
                </c:pt>
                <c:pt idx="20">
                  <c:v>109.955</c:v>
                </c:pt>
                <c:pt idx="21">
                  <c:v>109.825</c:v>
                </c:pt>
                <c:pt idx="22">
                  <c:v>109.3625</c:v>
                </c:pt>
                <c:pt idx="23">
                  <c:v>108.6125</c:v>
                </c:pt>
                <c:pt idx="24">
                  <c:v>107.56</c:v>
                </c:pt>
                <c:pt idx="25">
                  <c:v>106.39</c:v>
                </c:pt>
                <c:pt idx="26">
                  <c:v>105.24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235392"/>
        <c:axId val="170236928"/>
      </c:lineChart>
      <c:catAx>
        <c:axId val="170235392"/>
        <c:scaling>
          <c:orientation val="minMax"/>
        </c:scaling>
        <c:delete val="0"/>
        <c:axPos val="b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crossAx val="170236928"/>
        <c:crosses val="autoZero"/>
        <c:auto val="1"/>
        <c:lblAlgn val="ctr"/>
        <c:lblOffset val="100"/>
        <c:tickLblSkip val="2"/>
        <c:noMultiLvlLbl val="0"/>
      </c:catAx>
      <c:valAx>
        <c:axId val="170236928"/>
        <c:scaling>
          <c:orientation val="minMax"/>
          <c:min val="96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Index:2000=100</a:t>
                </a:r>
              </a:p>
            </c:rich>
          </c:tx>
          <c:layout>
            <c:manualLayout>
              <c:xMode val="edge"/>
              <c:yMode val="edge"/>
              <c:x val="0"/>
              <c:y val="0.30666091320876598"/>
            </c:manualLayout>
          </c:layout>
          <c:overlay val="0"/>
        </c:title>
        <c:numFmt formatCode="#,##0" sourceLinked="0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crossAx val="170235392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116056201776722"/>
          <c:y val="4.33028062571265E-2"/>
          <c:w val="0.368461388505124"/>
          <c:h val="0.144656220298121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>
          <a:solidFill>
            <a:srgbClr val="000000"/>
          </a:solidFill>
          <a:latin typeface="Verdana"/>
          <a:cs typeface="Verdana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810636375371104E-2"/>
          <c:y val="4.33333333333333E-2"/>
          <c:w val="0.91619413966696805"/>
          <c:h val="0.87217795275590504"/>
        </c:manualLayout>
      </c:layout>
      <c:barChart>
        <c:barDir val="col"/>
        <c:grouping val="clustered"/>
        <c:varyColors val="0"/>
        <c:ser>
          <c:idx val="4"/>
          <c:order val="4"/>
          <c:spPr>
            <a:solidFill>
              <a:schemeClr val="accent5">
                <a:lumMod val="75000"/>
                <a:alpha val="30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Sheet3!$A$4:$L$4</c:f>
              <c:numCache>
                <c:formatCode>General</c:formatCode>
                <c:ptCount val="12"/>
                <c:pt idx="3">
                  <c:v>179.7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70281984"/>
        <c:axId val="170287872"/>
      </c:barChart>
      <c:lineChart>
        <c:grouping val="standard"/>
        <c:varyColors val="0"/>
        <c:ser>
          <c:idx val="3"/>
          <c:order val="0"/>
          <c:spPr>
            <a:ln w="28575" cmpd="sng">
              <a:solidFill>
                <a:schemeClr val="accent1">
                  <a:lumMod val="75000"/>
                </a:schemeClr>
              </a:solidFill>
              <a:prstDash val="dash"/>
            </a:ln>
          </c:spPr>
          <c:marker>
            <c:symbol val="none"/>
          </c:marker>
          <c:val>
            <c:numRef>
              <c:f>Sheet3!$A$3:$L$3</c:f>
              <c:numCache>
                <c:formatCode>General</c:formatCode>
                <c:ptCount val="12"/>
                <c:pt idx="0">
                  <c:v>129</c:v>
                </c:pt>
                <c:pt idx="1">
                  <c:v>145</c:v>
                </c:pt>
                <c:pt idx="2">
                  <c:v>164</c:v>
                </c:pt>
                <c:pt idx="3">
                  <c:v>162</c:v>
                </c:pt>
                <c:pt idx="4">
                  <c:v>171</c:v>
                </c:pt>
                <c:pt idx="5">
                  <c:v>177</c:v>
                </c:pt>
                <c:pt idx="6">
                  <c:v>178</c:v>
                </c:pt>
                <c:pt idx="7">
                  <c:v>177</c:v>
                </c:pt>
                <c:pt idx="8">
                  <c:v>173</c:v>
                </c:pt>
                <c:pt idx="9">
                  <c:v>169</c:v>
                </c:pt>
                <c:pt idx="10">
                  <c:v>164</c:v>
                </c:pt>
                <c:pt idx="11">
                  <c:v>159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Projections!$A$28</c:f>
              <c:strCache>
                <c:ptCount val="1"/>
                <c:pt idx="0">
                  <c:v>Revised Baseline</c:v>
                </c:pt>
              </c:strCache>
            </c:strRef>
          </c:tx>
          <c:spPr>
            <a:ln w="38100" cmpd="sng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c:spPr>
          <c:marker>
            <c:symbol val="none"/>
          </c:marker>
          <c:val>
            <c:numRef>
              <c:f>Projections!$B$53:$M$53</c:f>
              <c:numCache>
                <c:formatCode>General</c:formatCode>
                <c:ptCount val="12"/>
                <c:pt idx="1">
                  <c:v>145</c:v>
                </c:pt>
                <c:pt idx="2" formatCode="0">
                  <c:v>163.79729372340341</c:v>
                </c:pt>
                <c:pt idx="3" formatCode="0">
                  <c:v>149.7494926524887</c:v>
                </c:pt>
                <c:pt idx="4" formatCode="0">
                  <c:v>154.44155400510169</c:v>
                </c:pt>
                <c:pt idx="5" formatCode="0">
                  <c:v>152.7812515344105</c:v>
                </c:pt>
                <c:pt idx="6" formatCode="0">
                  <c:v>149.49951308102499</c:v>
                </c:pt>
                <c:pt idx="7" formatCode="0">
                  <c:v>145.3691365780187</c:v>
                </c:pt>
                <c:pt idx="8" formatCode="0">
                  <c:v>141.07531941296699</c:v>
                </c:pt>
                <c:pt idx="9" formatCode="0">
                  <c:v>137.1920672234036</c:v>
                </c:pt>
                <c:pt idx="10" formatCode="0">
                  <c:v>132.99118130890409</c:v>
                </c:pt>
                <c:pt idx="11" formatCode="0">
                  <c:v>128.88162019115899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Projections!$A$57</c:f>
              <c:strCache>
                <c:ptCount val="1"/>
                <c:pt idx="0">
                  <c:v>Alternative Scenario</c:v>
                </c:pt>
              </c:strCache>
            </c:strRef>
          </c:tx>
          <c:spPr>
            <a:ln w="28575" cmpd="sng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c:spPr>
          <c:marker>
            <c:symbol val="none"/>
          </c:marker>
          <c:val>
            <c:numRef>
              <c:f>Projections!$B$82:$M$82</c:f>
              <c:numCache>
                <c:formatCode>General</c:formatCode>
                <c:ptCount val="12"/>
                <c:pt idx="1">
                  <c:v>145</c:v>
                </c:pt>
                <c:pt idx="2" formatCode="0">
                  <c:v>163.79729372340341</c:v>
                </c:pt>
                <c:pt idx="3" formatCode="0">
                  <c:v>153.06384323240081</c:v>
                </c:pt>
                <c:pt idx="4" formatCode="0">
                  <c:v>159.56203522440069</c:v>
                </c:pt>
                <c:pt idx="5" formatCode="0">
                  <c:v>159.6838959239777</c:v>
                </c:pt>
                <c:pt idx="6" formatCode="0">
                  <c:v>157.9142738111895</c:v>
                </c:pt>
                <c:pt idx="7" formatCode="0">
                  <c:v>155.1346528559192</c:v>
                </c:pt>
                <c:pt idx="8" formatCode="0">
                  <c:v>152.1604650468833</c:v>
                </c:pt>
                <c:pt idx="9" formatCode="0">
                  <c:v>149.58570637459599</c:v>
                </c:pt>
                <c:pt idx="10" formatCode="0">
                  <c:v>146.6660011793702</c:v>
                </c:pt>
                <c:pt idx="11" formatCode="0">
                  <c:v>143.84748105565581</c:v>
                </c:pt>
              </c:numCache>
            </c:numRef>
          </c:val>
          <c:smooth val="0"/>
        </c:ser>
        <c:ser>
          <c:idx val="0"/>
          <c:order val="3"/>
          <c:tx>
            <c:v>IMF Baseline</c:v>
          </c:tx>
          <c:spPr>
            <a:ln w="57150" cmpd="sng">
              <a:solidFill>
                <a:schemeClr val="tx2">
                  <a:lumMod val="75000"/>
                </a:schemeClr>
              </a:solidFill>
            </a:ln>
            <a:effectLst/>
          </c:spPr>
          <c:marker>
            <c:symbol val="none"/>
          </c:marker>
          <c:cat>
            <c:numRef>
              <c:f>Projections!$B$1:$M$1</c:f>
              <c:numCache>
                <c:formatCode>General</c:formatCode>
                <c:ptCount val="12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</c:numCache>
            </c:numRef>
          </c:cat>
          <c:val>
            <c:numRef>
              <c:f>Projections!$B$26:$M$26</c:f>
              <c:numCache>
                <c:formatCode>General</c:formatCode>
                <c:ptCount val="12"/>
                <c:pt idx="0">
                  <c:v>129</c:v>
                </c:pt>
                <c:pt idx="1">
                  <c:v>145</c:v>
                </c:pt>
                <c:pt idx="2">
                  <c:v>161</c:v>
                </c:pt>
                <c:pt idx="3">
                  <c:v>152</c:v>
                </c:pt>
                <c:pt idx="4">
                  <c:v>155</c:v>
                </c:pt>
                <c:pt idx="5">
                  <c:v>152</c:v>
                </c:pt>
                <c:pt idx="6">
                  <c:v>147</c:v>
                </c:pt>
                <c:pt idx="7">
                  <c:v>142</c:v>
                </c:pt>
                <c:pt idx="8">
                  <c:v>136</c:v>
                </c:pt>
                <c:pt idx="9">
                  <c:v>131</c:v>
                </c:pt>
                <c:pt idx="10">
                  <c:v>125</c:v>
                </c:pt>
                <c:pt idx="11">
                  <c:v>120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281984"/>
        <c:axId val="170287872"/>
      </c:lineChart>
      <c:catAx>
        <c:axId val="17028198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crossAx val="170287872"/>
        <c:crosses val="autoZero"/>
        <c:auto val="1"/>
        <c:lblAlgn val="ctr"/>
        <c:lblOffset val="100"/>
        <c:noMultiLvlLbl val="0"/>
      </c:catAx>
      <c:valAx>
        <c:axId val="170287872"/>
        <c:scaling>
          <c:orientation val="minMax"/>
          <c:max val="180"/>
          <c:min val="10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crossAx val="170281984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solidFill>
            <a:srgbClr val="000000"/>
          </a:solidFill>
          <a:latin typeface="Verdana"/>
          <a:cs typeface="Verdana"/>
        </a:defRPr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7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20"/>
            <c:invertIfNegative val="0"/>
            <c:bubble3D val="0"/>
          </c:dPt>
          <c:dPt>
            <c:idx val="21"/>
            <c:invertIfNegative val="0"/>
            <c:bubble3D val="0"/>
          </c:dPt>
          <c:dPt>
            <c:idx val="22"/>
            <c:invertIfNegative val="0"/>
            <c:bubble3D val="0"/>
          </c:dPt>
          <c:dPt>
            <c:idx val="23"/>
            <c:invertIfNegative val="0"/>
            <c:bubble3D val="0"/>
          </c:dPt>
          <c:dPt>
            <c:idx val="24"/>
            <c:invertIfNegative val="0"/>
            <c:bubble3D val="0"/>
          </c:dPt>
          <c:dPt>
            <c:idx val="25"/>
            <c:invertIfNegative val="0"/>
            <c:bubble3D val="0"/>
          </c:dPt>
          <c:dPt>
            <c:idx val="26"/>
            <c:invertIfNegative val="0"/>
            <c:bubble3D val="0"/>
          </c:dPt>
          <c:dPt>
            <c:idx val="27"/>
            <c:invertIfNegative val="0"/>
            <c:bubble3D val="0"/>
          </c:dPt>
          <c:dPt>
            <c:idx val="28"/>
            <c:invertIfNegative val="0"/>
            <c:bubble3D val="0"/>
          </c:dPt>
          <c:cat>
            <c:strRef>
              <c:f>'interest burden'!$B$3:$B$31</c:f>
              <c:strCache>
                <c:ptCount val="29"/>
                <c:pt idx="0">
                  <c:v>Greece</c:v>
                </c:pt>
                <c:pt idx="1">
                  <c:v>Italy</c:v>
                </c:pt>
                <c:pt idx="2">
                  <c:v>Portugal</c:v>
                </c:pt>
                <c:pt idx="3">
                  <c:v>Ireland</c:v>
                </c:pt>
                <c:pt idx="4">
                  <c:v>Hungary</c:v>
                </c:pt>
                <c:pt idx="5">
                  <c:v>Belgium</c:v>
                </c:pt>
                <c:pt idx="6">
                  <c:v>Malta</c:v>
                </c:pt>
                <c:pt idx="7">
                  <c:v>United Kingdom</c:v>
                </c:pt>
                <c:pt idx="8">
                  <c:v>Poland</c:v>
                </c:pt>
                <c:pt idx="9">
                  <c:v>France</c:v>
                </c:pt>
                <c:pt idx="10">
                  <c:v>Cyprus</c:v>
                </c:pt>
                <c:pt idx="11">
                  <c:v>Austria</c:v>
                </c:pt>
                <c:pt idx="12">
                  <c:v>Germany</c:v>
                </c:pt>
                <c:pt idx="13">
                  <c:v>Lithuania</c:v>
                </c:pt>
                <c:pt idx="14">
                  <c:v>Romania</c:v>
                </c:pt>
                <c:pt idx="15">
                  <c:v>Netherlands</c:v>
                </c:pt>
                <c:pt idx="16">
                  <c:v>Latvia</c:v>
                </c:pt>
                <c:pt idx="17">
                  <c:v>Spain</c:v>
                </c:pt>
                <c:pt idx="18">
                  <c:v>Slovenia</c:v>
                </c:pt>
                <c:pt idx="19">
                  <c:v>Czech Republic</c:v>
                </c:pt>
                <c:pt idx="20">
                  <c:v>Slovakia</c:v>
                </c:pt>
                <c:pt idx="21">
                  <c:v>Denmark</c:v>
                </c:pt>
                <c:pt idx="22">
                  <c:v>Bulgaria</c:v>
                </c:pt>
                <c:pt idx="23">
                  <c:v>Estonia</c:v>
                </c:pt>
                <c:pt idx="28">
                  <c:v>Euro area</c:v>
                </c:pt>
              </c:strCache>
            </c:strRef>
          </c:cat>
          <c:val>
            <c:numRef>
              <c:f>'interest burden'!$M$3:$M$31</c:f>
              <c:numCache>
                <c:formatCode>#,##0.0</c:formatCode>
                <c:ptCount val="29"/>
                <c:pt idx="0">
                  <c:v>6.8</c:v>
                </c:pt>
                <c:pt idx="1">
                  <c:v>4.57</c:v>
                </c:pt>
                <c:pt idx="2">
                  <c:v>4.3</c:v>
                </c:pt>
                <c:pt idx="3">
                  <c:v>3.5579999999999998</c:v>
                </c:pt>
                <c:pt idx="4">
                  <c:v>3.52</c:v>
                </c:pt>
                <c:pt idx="5">
                  <c:v>3.27</c:v>
                </c:pt>
                <c:pt idx="6">
                  <c:v>3</c:v>
                </c:pt>
                <c:pt idx="7">
                  <c:v>2.8460000000000001</c:v>
                </c:pt>
                <c:pt idx="8">
                  <c:v>2.7</c:v>
                </c:pt>
                <c:pt idx="9">
                  <c:v>2.448</c:v>
                </c:pt>
                <c:pt idx="10">
                  <c:v>2.2999999999999998</c:v>
                </c:pt>
                <c:pt idx="11">
                  <c:v>2.2000000000000002</c:v>
                </c:pt>
                <c:pt idx="12">
                  <c:v>2.0550000000000002</c:v>
                </c:pt>
                <c:pt idx="13">
                  <c:v>1.655</c:v>
                </c:pt>
                <c:pt idx="14">
                  <c:v>1.6</c:v>
                </c:pt>
                <c:pt idx="15">
                  <c:v>1.4670000000000001</c:v>
                </c:pt>
                <c:pt idx="16">
                  <c:v>1.4</c:v>
                </c:pt>
                <c:pt idx="17">
                  <c:v>1.39</c:v>
                </c:pt>
                <c:pt idx="18">
                  <c:v>1.218</c:v>
                </c:pt>
                <c:pt idx="19">
                  <c:v>1.1950000000000001</c:v>
                </c:pt>
                <c:pt idx="20">
                  <c:v>1.1419999999999999</c:v>
                </c:pt>
                <c:pt idx="21">
                  <c:v>0.44400000000000001</c:v>
                </c:pt>
                <c:pt idx="22">
                  <c:v>0.28799999999999998</c:v>
                </c:pt>
                <c:pt idx="23">
                  <c:v>0.1</c:v>
                </c:pt>
                <c:pt idx="24">
                  <c:v>-0.23400000000000001</c:v>
                </c:pt>
                <c:pt idx="25">
                  <c:v>-0.40899999999999997</c:v>
                </c:pt>
                <c:pt idx="26">
                  <c:v>-0.80200000000000005</c:v>
                </c:pt>
                <c:pt idx="27">
                  <c:v>-2.5630000000000002</c:v>
                </c:pt>
                <c:pt idx="28">
                  <c:v>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732928"/>
        <c:axId val="170738816"/>
      </c:barChart>
      <c:catAx>
        <c:axId val="1707329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70738816"/>
        <c:crosses val="autoZero"/>
        <c:auto val="0"/>
        <c:lblAlgn val="ctr"/>
        <c:lblOffset val="100"/>
        <c:noMultiLvlLbl val="0"/>
      </c:catAx>
      <c:valAx>
        <c:axId val="17073881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GDP</a:t>
                </a:r>
              </a:p>
            </c:rich>
          </c:tx>
          <c:layout>
            <c:manualLayout>
              <c:xMode val="edge"/>
              <c:yMode val="edge"/>
              <c:x val="1.6359918200408999E-2"/>
              <c:y val="0.386649029540097"/>
            </c:manualLayout>
          </c:layout>
          <c:overlay val="0"/>
        </c:title>
        <c:numFmt formatCode="#,##0" sourceLinked="0"/>
        <c:majorTickMark val="in"/>
        <c:minorTickMark val="none"/>
        <c:tickLblPos val="nextTo"/>
        <c:crossAx val="170732928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Verdana"/>
          <a:cs typeface="Verdana"/>
        </a:defRPr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11821959755"/>
          <c:y val="6.5915371689649893E-2"/>
          <c:w val="0.85392793642730103"/>
          <c:h val="0.85502810864442103"/>
        </c:manualLayout>
      </c:layout>
      <c:lineChart>
        <c:grouping val="standard"/>
        <c:varyColors val="0"/>
        <c:ser>
          <c:idx val="1"/>
          <c:order val="1"/>
          <c:spPr>
            <a:ln w="28575" cmpd="sng">
              <a:solidFill>
                <a:schemeClr val="tx2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'two axes'!$AC$1:$AN$1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'two axes'!$I$25:$T$25</c:f>
              <c:numCache>
                <c:formatCode>0.0</c:formatCode>
                <c:ptCount val="12"/>
                <c:pt idx="0">
                  <c:v>92.817761606861083</c:v>
                </c:pt>
                <c:pt idx="1">
                  <c:v>97.087378640776706</c:v>
                </c:pt>
                <c:pt idx="2">
                  <c:v>100</c:v>
                </c:pt>
                <c:pt idx="3">
                  <c:v>99.9</c:v>
                </c:pt>
                <c:pt idx="4">
                  <c:v>96.603300000000004</c:v>
                </c:pt>
                <c:pt idx="5">
                  <c:v>93.222184499999997</c:v>
                </c:pt>
                <c:pt idx="6">
                  <c:v>87.628853429999978</c:v>
                </c:pt>
              </c:numCache>
            </c:numRef>
          </c:val>
          <c:smooth val="1"/>
        </c:ser>
        <c:ser>
          <c:idx val="2"/>
          <c:order val="2"/>
          <c:tx>
            <c:v>Arg trend</c:v>
          </c:tx>
          <c:spPr>
            <a:ln w="19050" cmpd="sng">
              <a:solidFill>
                <a:schemeClr val="accent3">
                  <a:lumMod val="50000"/>
                </a:schemeClr>
              </a:solidFill>
              <a:prstDash val="dashDot"/>
            </a:ln>
          </c:spPr>
          <c:marker>
            <c:symbol val="none"/>
          </c:marker>
          <c:cat>
            <c:numRef>
              <c:f>'two axes'!$AC$1:$AN$1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'two axes'!$I$28:$T$28</c:f>
              <c:numCache>
                <c:formatCode>0.0</c:formatCode>
                <c:ptCount val="12"/>
                <c:pt idx="0">
                  <c:v>96.252728805737959</c:v>
                </c:pt>
                <c:pt idx="1">
                  <c:v>98.108475070066135</c:v>
                </c:pt>
                <c:pt idx="2">
                  <c:v>100</c:v>
                </c:pt>
                <c:pt idx="3">
                  <c:v>101.89152492993379</c:v>
                </c:pt>
                <c:pt idx="4">
                  <c:v>103.81882852547319</c:v>
                </c:pt>
                <c:pt idx="5">
                  <c:v>105.7825875489978</c:v>
                </c:pt>
                <c:pt idx="6">
                  <c:v>107.7834915640161</c:v>
                </c:pt>
                <c:pt idx="7">
                  <c:v>109.8222431773026</c:v>
                </c:pt>
                <c:pt idx="8">
                  <c:v>111.89955828561379</c:v>
                </c:pt>
                <c:pt idx="9">
                  <c:v>114.016166327072</c:v>
                </c:pt>
                <c:pt idx="10">
                  <c:v>116.17281053730341</c:v>
                </c:pt>
                <c:pt idx="11">
                  <c:v>118.3702482104212</c:v>
                </c:pt>
              </c:numCache>
            </c:numRef>
          </c:val>
          <c:smooth val="0"/>
        </c:ser>
        <c:ser>
          <c:idx val="3"/>
          <c:order val="3"/>
          <c:tx>
            <c:v>Gre</c:v>
          </c:tx>
          <c:spPr>
            <a:ln w="19050" cmpd="sng">
              <a:solidFill>
                <a:schemeClr val="accent6">
                  <a:lumMod val="75000"/>
                </a:schemeClr>
              </a:solidFill>
              <a:prstDash val="dash"/>
            </a:ln>
            <a:effectLst/>
          </c:spPr>
          <c:marker>
            <c:symbol val="none"/>
          </c:marker>
          <c:cat>
            <c:numRef>
              <c:f>'two axes'!$AC$1:$AN$1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'two axes'!$I$29:$T$29</c:f>
              <c:numCache>
                <c:formatCode>0.0</c:formatCode>
                <c:ptCount val="12"/>
                <c:pt idx="0">
                  <c:v>95.760631889691268</c:v>
                </c:pt>
                <c:pt idx="1">
                  <c:v>97.857361444957874</c:v>
                </c:pt>
                <c:pt idx="2">
                  <c:v>100</c:v>
                </c:pt>
                <c:pt idx="3">
                  <c:v>102.1426385550421</c:v>
                </c:pt>
                <c:pt idx="4">
                  <c:v>104.3311861098598</c:v>
                </c:pt>
                <c:pt idx="5">
                  <c:v>106.5666263283824</c:v>
                </c:pt>
                <c:pt idx="6">
                  <c:v>108.84996395090199</c:v>
                </c:pt>
                <c:pt idx="7">
                  <c:v>111.1822252456635</c:v>
                </c:pt>
                <c:pt idx="8">
                  <c:v>113.564458470131</c:v>
                </c:pt>
                <c:pt idx="9">
                  <c:v>115.9977343421367</c:v>
                </c:pt>
                <c:pt idx="10">
                  <c:v>118.4831465211267</c:v>
                </c:pt>
                <c:pt idx="11">
                  <c:v>121.0218120997154</c:v>
                </c:pt>
              </c:numCache>
            </c:numRef>
          </c:val>
          <c:smooth val="0"/>
        </c:ser>
        <c:ser>
          <c:idx val="4"/>
          <c:order val="4"/>
          <c:spPr>
            <a:ln w="28575" cmpd="sng">
              <a:solidFill>
                <a:srgbClr val="17375E"/>
              </a:solidFill>
              <a:prstDash val="dash"/>
            </a:ln>
          </c:spPr>
          <c:marker>
            <c:symbol val="none"/>
          </c:marker>
          <c:cat>
            <c:numRef>
              <c:f>'two axes'!$AC$1:$AN$1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'two axes'!$I$26:$T$26</c:f>
              <c:numCache>
                <c:formatCode>General</c:formatCode>
                <c:ptCount val="12"/>
                <c:pt idx="6" formatCode="0.0">
                  <c:v>87.628853429999978</c:v>
                </c:pt>
                <c:pt idx="7" formatCode="0.0">
                  <c:v>84.999987827099957</c:v>
                </c:pt>
                <c:pt idx="8" formatCode="0.0">
                  <c:v>85.254987790581239</c:v>
                </c:pt>
                <c:pt idx="9" formatCode="0.0">
                  <c:v>87.301107497555208</c:v>
                </c:pt>
                <c:pt idx="10" formatCode="0.0">
                  <c:v>89.832839614984266</c:v>
                </c:pt>
                <c:pt idx="11" formatCode="0.0">
                  <c:v>92.707490482663829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815488"/>
        <c:axId val="170817024"/>
      </c:lineChart>
      <c:lineChart>
        <c:grouping val="standard"/>
        <c:varyColors val="0"/>
        <c:ser>
          <c:idx val="0"/>
          <c:order val="0"/>
          <c:spPr>
            <a:ln w="28575" cmpd="sng"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'two axes'!$T$1:$AE$1</c:f>
              <c:numCache>
                <c:formatCode>General</c:formatCode>
                <c:ptCount val="12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</c:numCache>
            </c:numRef>
          </c:cat>
          <c:val>
            <c:numRef>
              <c:f>'two axes'!$I$24:$T$24</c:f>
              <c:numCache>
                <c:formatCode>0.0</c:formatCode>
                <c:ptCount val="12"/>
                <c:pt idx="0">
                  <c:v>89.068210451786214</c:v>
                </c:pt>
                <c:pt idx="1">
                  <c:v>96.292555609930503</c:v>
                </c:pt>
                <c:pt idx="2">
                  <c:v>100</c:v>
                </c:pt>
                <c:pt idx="3">
                  <c:v>96.614640275160298</c:v>
                </c:pt>
                <c:pt idx="4">
                  <c:v>95.852465787181146</c:v>
                </c:pt>
                <c:pt idx="5">
                  <c:v>91.626492852011069</c:v>
                </c:pt>
                <c:pt idx="6">
                  <c:v>81.644297747836845</c:v>
                </c:pt>
                <c:pt idx="7">
                  <c:v>88.955758478149946</c:v>
                </c:pt>
                <c:pt idx="8">
                  <c:v>96.882928471520813</c:v>
                </c:pt>
                <c:pt idx="9">
                  <c:v>105.775311238603</c:v>
                </c:pt>
                <c:pt idx="10">
                  <c:v>114.7305143983646</c:v>
                </c:pt>
                <c:pt idx="11">
                  <c:v>124.643294703998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824832"/>
        <c:axId val="170818944"/>
      </c:lineChart>
      <c:catAx>
        <c:axId val="170815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0817024"/>
        <c:crosses val="autoZero"/>
        <c:auto val="1"/>
        <c:lblAlgn val="ctr"/>
        <c:lblOffset val="100"/>
        <c:noMultiLvlLbl val="0"/>
      </c:catAx>
      <c:valAx>
        <c:axId val="170817024"/>
        <c:scaling>
          <c:orientation val="minMax"/>
          <c:min val="8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Index: peak GDP = 100</a:t>
                </a:r>
              </a:p>
            </c:rich>
          </c:tx>
          <c:layout>
            <c:manualLayout>
              <c:xMode val="edge"/>
              <c:yMode val="edge"/>
              <c:x val="1.7925224741383701E-2"/>
              <c:y val="0.30030643044619398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70815488"/>
        <c:crosses val="autoZero"/>
        <c:crossBetween val="between"/>
      </c:valAx>
      <c:valAx>
        <c:axId val="170818944"/>
        <c:scaling>
          <c:orientation val="minMax"/>
        </c:scaling>
        <c:delete val="1"/>
        <c:axPos val="r"/>
        <c:numFmt formatCode="0.0" sourceLinked="1"/>
        <c:majorTickMark val="out"/>
        <c:minorTickMark val="none"/>
        <c:tickLblPos val="nextTo"/>
        <c:crossAx val="170824832"/>
        <c:crosses val="max"/>
        <c:crossBetween val="between"/>
      </c:valAx>
      <c:catAx>
        <c:axId val="170824832"/>
        <c:scaling>
          <c:orientation val="minMax"/>
        </c:scaling>
        <c:delete val="0"/>
        <c:axPos val="t"/>
        <c:numFmt formatCode="General" sourceLinked="1"/>
        <c:majorTickMark val="in"/>
        <c:minorTickMark val="none"/>
        <c:tickLblPos val="nextTo"/>
        <c:crossAx val="170818944"/>
        <c:crosses val="max"/>
        <c:auto val="1"/>
        <c:lblAlgn val="ctr"/>
        <c:lblOffset val="100"/>
        <c:noMultiLvlLbl val="0"/>
      </c:catAx>
      <c:spPr>
        <a:ln>
          <a:solidFill>
            <a:schemeClr val="tx1">
              <a:lumMod val="65000"/>
              <a:lumOff val="3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Verdana"/>
          <a:cs typeface="Verdana"/>
        </a:defRPr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Data!$A$60</c:f>
              <c:strCache>
                <c:ptCount val="1"/>
                <c:pt idx="0">
                  <c:v>Euro area (EA11-2000, EA12-2006, EA13-2007, EA15-2008, EA16-2010, EA17)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effectLst/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Data!$R$56:$Y$56</c:f>
              <c:strCache>
                <c:ptCount val="8"/>
                <c:pt idx="0">
                  <c:v>2010Q1</c:v>
                </c:pt>
                <c:pt idx="1">
                  <c:v>2010Q2</c:v>
                </c:pt>
                <c:pt idx="2">
                  <c:v>2010Q3</c:v>
                </c:pt>
                <c:pt idx="3">
                  <c:v>2010Q4</c:v>
                </c:pt>
                <c:pt idx="4">
                  <c:v>2011Q1</c:v>
                </c:pt>
                <c:pt idx="5">
                  <c:v>2011Q2</c:v>
                </c:pt>
                <c:pt idx="6">
                  <c:v>2011Q3</c:v>
                </c:pt>
                <c:pt idx="7">
                  <c:v>2011Q4</c:v>
                </c:pt>
              </c:strCache>
            </c:strRef>
          </c:cat>
          <c:val>
            <c:numRef>
              <c:f>Data!$R$168:$Y$168</c:f>
              <c:numCache>
                <c:formatCode>#,##0.0</c:formatCode>
                <c:ptCount val="8"/>
                <c:pt idx="0">
                  <c:v>1.7</c:v>
                </c:pt>
                <c:pt idx="1">
                  <c:v>3.6</c:v>
                </c:pt>
                <c:pt idx="2">
                  <c:v>1.7</c:v>
                </c:pt>
                <c:pt idx="3">
                  <c:v>1.3</c:v>
                </c:pt>
                <c:pt idx="4">
                  <c:v>2.9</c:v>
                </c:pt>
                <c:pt idx="5">
                  <c:v>0.6</c:v>
                </c:pt>
                <c:pt idx="6">
                  <c:v>0.6</c:v>
                </c:pt>
                <c:pt idx="7">
                  <c:v>-1.2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468096"/>
        <c:axId val="170469632"/>
      </c:barChart>
      <c:catAx>
        <c:axId val="170468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170469632"/>
        <c:crosses val="autoZero"/>
        <c:auto val="1"/>
        <c:lblAlgn val="ctr"/>
        <c:lblOffset val="100"/>
        <c:noMultiLvlLbl val="0"/>
      </c:catAx>
      <c:valAx>
        <c:axId val="170469632"/>
        <c:scaling>
          <c:orientation val="minMax"/>
          <c:max val="9"/>
          <c:min val="-6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Change</a:t>
                </a:r>
              </a:p>
            </c:rich>
          </c:tx>
          <c:overlay val="0"/>
        </c:title>
        <c:numFmt formatCode="#,##0" sourceLinked="0"/>
        <c:majorTickMark val="in"/>
        <c:minorTickMark val="none"/>
        <c:tickLblPos val="nextTo"/>
        <c:crossAx val="170468096"/>
        <c:crosses val="autoZero"/>
        <c:crossBetween val="between"/>
        <c:majorUnit val="3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900">
          <a:latin typeface="Verdana"/>
          <a:cs typeface="Verdana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Data!$A$60</c:f>
              <c:strCache>
                <c:ptCount val="1"/>
                <c:pt idx="0">
                  <c:v>Euro area (EA11-2000, EA12-2006, EA13-2007, EA15-2008, EA16-2010, EA17)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effectLst/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Data!$R$56:$Y$56</c:f>
              <c:strCache>
                <c:ptCount val="8"/>
                <c:pt idx="0">
                  <c:v>2010Q1</c:v>
                </c:pt>
                <c:pt idx="1">
                  <c:v>2010Q2</c:v>
                </c:pt>
                <c:pt idx="2">
                  <c:v>2010Q3</c:v>
                </c:pt>
                <c:pt idx="3">
                  <c:v>2010Q4</c:v>
                </c:pt>
                <c:pt idx="4">
                  <c:v>2011Q1</c:v>
                </c:pt>
                <c:pt idx="5">
                  <c:v>2011Q2</c:v>
                </c:pt>
                <c:pt idx="6">
                  <c:v>2011Q3</c:v>
                </c:pt>
                <c:pt idx="7">
                  <c:v>2011Q4</c:v>
                </c:pt>
              </c:strCache>
            </c:strRef>
          </c:cat>
          <c:val>
            <c:numRef>
              <c:f>Data!$R$178:$Y$178</c:f>
              <c:numCache>
                <c:formatCode>#,##0.0</c:formatCode>
                <c:ptCount val="8"/>
                <c:pt idx="0">
                  <c:v>2.1</c:v>
                </c:pt>
                <c:pt idx="1">
                  <c:v>8</c:v>
                </c:pt>
                <c:pt idx="2">
                  <c:v>3.2</c:v>
                </c:pt>
                <c:pt idx="3">
                  <c:v>1.9</c:v>
                </c:pt>
                <c:pt idx="4">
                  <c:v>5.5</c:v>
                </c:pt>
                <c:pt idx="5">
                  <c:v>1.1000000000000001</c:v>
                </c:pt>
                <c:pt idx="6">
                  <c:v>2.2999999999999998</c:v>
                </c:pt>
                <c:pt idx="7">
                  <c:v>-0.7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520576"/>
        <c:axId val="170522112"/>
      </c:barChart>
      <c:catAx>
        <c:axId val="170520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170522112"/>
        <c:crosses val="autoZero"/>
        <c:auto val="1"/>
        <c:lblAlgn val="ctr"/>
        <c:lblOffset val="100"/>
        <c:noMultiLvlLbl val="0"/>
      </c:catAx>
      <c:valAx>
        <c:axId val="170522112"/>
        <c:scaling>
          <c:orientation val="minMax"/>
          <c:min val="-6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Change</a:t>
                </a:r>
              </a:p>
            </c:rich>
          </c:tx>
          <c:overlay val="0"/>
        </c:title>
        <c:numFmt formatCode="#,##0" sourceLinked="0"/>
        <c:majorTickMark val="in"/>
        <c:minorTickMark val="none"/>
        <c:tickLblPos val="nextTo"/>
        <c:crossAx val="170520576"/>
        <c:crosses val="autoZero"/>
        <c:crossBetween val="between"/>
        <c:majorUnit val="3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900">
          <a:latin typeface="Verdana"/>
          <a:cs typeface="Verdana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0.59107</cdr:x>
      <cdr:y>0.50953</cdr:y>
    </cdr:from>
    <cdr:to>
      <cdr:x>0.78626</cdr:x>
      <cdr:y>0.57245</cdr:y>
    </cdr:to>
    <cdr:sp macro="" textlink="">
      <cdr:nvSpPr>
        <cdr:cNvPr id="2" name="Rectangle 1"/>
        <cdr:cNvSpPr/>
      </cdr:nvSpPr>
      <cdr:spPr>
        <a:xfrm xmlns:a="http://schemas.openxmlformats.org/drawingml/2006/main" rot="1796259">
          <a:off x="4409616" y="2492656"/>
          <a:ext cx="1456148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400" b="0" cap="none" spc="0" dirty="0">
              <a:ln w="12700">
                <a:noFill/>
                <a:prstDash val="solid"/>
              </a:ln>
              <a:solidFill>
                <a:srgbClr val="000000"/>
              </a:solidFill>
              <a:effectLst/>
              <a:latin typeface="Times New Roman"/>
              <a:cs typeface="Times New Roman"/>
            </a:rPr>
            <a:t>5th</a:t>
          </a:r>
          <a:r>
            <a:rPr lang="en-US" sz="1400" b="0" cap="none" spc="0" baseline="0" dirty="0">
              <a:ln w="12700">
                <a:noFill/>
                <a:prstDash val="solid"/>
              </a:ln>
              <a:solidFill>
                <a:srgbClr val="000000"/>
              </a:solidFill>
              <a:effectLst/>
              <a:latin typeface="Times New Roman"/>
              <a:cs typeface="Times New Roman"/>
            </a:rPr>
            <a:t> Rev. Baseline</a:t>
          </a:r>
          <a:endParaRPr lang="en-US" sz="1400" b="0" cap="none" spc="0" dirty="0">
            <a:ln w="12700">
              <a:noFill/>
              <a:prstDash val="solid"/>
            </a:ln>
            <a:solidFill>
              <a:srgbClr val="000000"/>
            </a:solidFill>
            <a:effectLst/>
            <a:latin typeface="Times New Roman"/>
            <a:cs typeface="Times New Roman"/>
          </a:endParaRPr>
        </a:p>
      </cdr:txBody>
    </cdr:sp>
  </cdr:relSizeAnchor>
  <cdr:relSizeAnchor xmlns:cdr="http://schemas.openxmlformats.org/drawingml/2006/chartDrawing">
    <cdr:from>
      <cdr:x>0.63299</cdr:x>
      <cdr:y>0.40752</cdr:y>
    </cdr:from>
    <cdr:to>
      <cdr:x>0.82449</cdr:x>
      <cdr:y>0.47043</cdr:y>
    </cdr:to>
    <cdr:sp macro="" textlink="">
      <cdr:nvSpPr>
        <cdr:cNvPr id="3" name="Rectangle 2"/>
        <cdr:cNvSpPr/>
      </cdr:nvSpPr>
      <cdr:spPr>
        <a:xfrm xmlns:a="http://schemas.openxmlformats.org/drawingml/2006/main" rot="1439496">
          <a:off x="4722365" y="1993595"/>
          <a:ext cx="142859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0" cap="none" spc="0" dirty="0">
              <a:ln w="12700">
                <a:noFill/>
                <a:prstDash val="solid"/>
              </a:ln>
              <a:solidFill>
                <a:srgbClr val="000000"/>
              </a:solidFill>
              <a:effectLst/>
              <a:latin typeface="Times New Roman"/>
              <a:cs typeface="Times New Roman"/>
            </a:rPr>
            <a:t>Revised Baseline</a:t>
          </a:r>
        </a:p>
      </cdr:txBody>
    </cdr:sp>
  </cdr:relSizeAnchor>
  <cdr:relSizeAnchor xmlns:cdr="http://schemas.openxmlformats.org/drawingml/2006/chartDrawing">
    <cdr:from>
      <cdr:x>0.66838</cdr:x>
      <cdr:y>0.28419</cdr:y>
    </cdr:from>
    <cdr:to>
      <cdr:x>0.83283</cdr:x>
      <cdr:y>0.34711</cdr:y>
    </cdr:to>
    <cdr:sp macro="" textlink="">
      <cdr:nvSpPr>
        <cdr:cNvPr id="4" name="Rectangle 3"/>
        <cdr:cNvSpPr/>
      </cdr:nvSpPr>
      <cdr:spPr>
        <a:xfrm xmlns:a="http://schemas.openxmlformats.org/drawingml/2006/main" rot="824501">
          <a:off x="4986331" y="1390284"/>
          <a:ext cx="122690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0" cap="none" spc="0" dirty="0">
              <a:ln w="12700">
                <a:noFill/>
                <a:prstDash val="solid"/>
              </a:ln>
              <a:solidFill>
                <a:srgbClr val="000000"/>
              </a:solidFill>
              <a:effectLst/>
              <a:latin typeface="Times New Roman"/>
              <a:cs typeface="Times New Roman"/>
            </a:rPr>
            <a:t>Growth Shock</a:t>
          </a:r>
        </a:p>
      </cdr:txBody>
    </cdr:sp>
  </cdr:relSizeAnchor>
  <cdr:relSizeAnchor xmlns:cdr="http://schemas.openxmlformats.org/drawingml/2006/chartDrawing">
    <cdr:from>
      <cdr:x>0.31172</cdr:x>
      <cdr:y>0.44533</cdr:y>
    </cdr:from>
    <cdr:to>
      <cdr:x>0.35298</cdr:x>
      <cdr:y>0.83264</cdr:y>
    </cdr:to>
    <cdr:sp macro="" textlink="">
      <cdr:nvSpPr>
        <cdr:cNvPr id="7" name="Rectangle 6"/>
        <cdr:cNvSpPr/>
      </cdr:nvSpPr>
      <cdr:spPr>
        <a:xfrm xmlns:a="http://schemas.openxmlformats.org/drawingml/2006/main" rot="16200000">
          <a:off x="1532085" y="2972051"/>
          <a:ext cx="1894732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0" cap="none" spc="0">
              <a:ln w="12700">
                <a:noFill/>
                <a:prstDash val="solid"/>
              </a:ln>
              <a:solidFill>
                <a:srgbClr val="000000"/>
              </a:solidFill>
              <a:effectLst/>
              <a:latin typeface="Times New Roman"/>
              <a:cs typeface="Times New Roman"/>
            </a:rPr>
            <a:t>Haircut</a:t>
          </a:r>
          <a:r>
            <a:rPr lang="en-US" sz="1400" b="0" cap="none" spc="0" baseline="0">
              <a:ln w="12700">
                <a:noFill/>
                <a:prstDash val="solid"/>
              </a:ln>
              <a:solidFill>
                <a:srgbClr val="000000"/>
              </a:solidFill>
              <a:effectLst/>
              <a:latin typeface="Times New Roman"/>
              <a:cs typeface="Times New Roman"/>
            </a:rPr>
            <a:t> on Private Debt</a:t>
          </a:r>
          <a:endParaRPr lang="en-US" sz="1400" b="0" cap="none" spc="0">
            <a:ln w="12700">
              <a:noFill/>
              <a:prstDash val="solid"/>
            </a:ln>
            <a:solidFill>
              <a:srgbClr val="000000"/>
            </a:solidFill>
            <a:effectLst/>
            <a:latin typeface="Times New Roman"/>
            <a:cs typeface="Times New Roman"/>
          </a:endParaRPr>
        </a:p>
      </cdr:txBody>
    </cdr:sp>
  </cdr:relSizeAnchor>
  <cdr:relSizeAnchor xmlns:cdr="http://schemas.openxmlformats.org/drawingml/2006/chartDrawing">
    <cdr:from>
      <cdr:x>0.7004</cdr:x>
      <cdr:y>0.12085</cdr:y>
    </cdr:from>
    <cdr:to>
      <cdr:x>0.97414</cdr:x>
      <cdr:y>0.18377</cdr:y>
    </cdr:to>
    <cdr:sp macro="" textlink="">
      <cdr:nvSpPr>
        <cdr:cNvPr id="8" name="Rectangle 7"/>
        <cdr:cNvSpPr/>
      </cdr:nvSpPr>
      <cdr:spPr>
        <a:xfrm xmlns:a="http://schemas.openxmlformats.org/drawingml/2006/main" rot="1323783">
          <a:off x="5225232" y="591218"/>
          <a:ext cx="2042208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0" cap="none" spc="0" dirty="0">
              <a:ln w="12700">
                <a:noFill/>
                <a:prstDash val="solid"/>
              </a:ln>
              <a:solidFill>
                <a:srgbClr val="000000"/>
              </a:solidFill>
              <a:effectLst/>
              <a:latin typeface="Times New Roman"/>
              <a:cs typeface="Times New Roman"/>
            </a:rPr>
            <a:t>Alternative IMF Scenario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0.36983</cdr:x>
      <cdr:y>0.2218</cdr:y>
    </cdr:from>
    <cdr:to>
      <cdr:x>0.46472</cdr:x>
      <cdr:y>0.31955</cdr:y>
    </cdr:to>
    <cdr:cxnSp macro="">
      <cdr:nvCxnSpPr>
        <cdr:cNvPr id="3" name="Straight Arrow Connector 2"/>
        <cdr:cNvCxnSpPr/>
      </cdr:nvCxnSpPr>
      <cdr:spPr>
        <a:xfrm xmlns:a="http://schemas.openxmlformats.org/drawingml/2006/main">
          <a:off x="1930400" y="749300"/>
          <a:ext cx="495300" cy="330200"/>
        </a:xfrm>
        <a:prstGeom xmlns:a="http://schemas.openxmlformats.org/drawingml/2006/main" prst="straightConnector1">
          <a:avLst/>
        </a:prstGeom>
        <a:ln xmlns:a="http://schemas.openxmlformats.org/drawingml/2006/main" w="12700" cmpd="sng">
          <a:solidFill>
            <a:schemeClr val="tx1"/>
          </a:solidFill>
          <a:tailEnd type="arrow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0.7056</cdr:x>
      <cdr:y>0.17669</cdr:y>
    </cdr:from>
    <cdr:to>
      <cdr:x>0.74209</cdr:x>
      <cdr:y>0.31579</cdr:y>
    </cdr:to>
    <cdr:cxnSp macro="">
      <cdr:nvCxnSpPr>
        <cdr:cNvPr id="4" name="Straight Arrow Connector 3"/>
        <cdr:cNvCxnSpPr/>
      </cdr:nvCxnSpPr>
      <cdr:spPr>
        <a:xfrm xmlns:a="http://schemas.openxmlformats.org/drawingml/2006/main">
          <a:off x="3683000" y="596900"/>
          <a:ext cx="190500" cy="469900"/>
        </a:xfrm>
        <a:prstGeom xmlns:a="http://schemas.openxmlformats.org/drawingml/2006/main" prst="straightConnector1">
          <a:avLst/>
        </a:prstGeom>
        <a:ln xmlns:a="http://schemas.openxmlformats.org/drawingml/2006/main" w="12700" cmpd="sng">
          <a:solidFill>
            <a:schemeClr val="tx1"/>
          </a:solidFill>
          <a:tailEnd type="arrow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0.40876</cdr:x>
      <cdr:y>0.64662</cdr:y>
    </cdr:from>
    <cdr:to>
      <cdr:x>0.51825</cdr:x>
      <cdr:y>0.67293</cdr:y>
    </cdr:to>
    <cdr:cxnSp macro="">
      <cdr:nvCxnSpPr>
        <cdr:cNvPr id="6" name="Straight Arrow Connector 5"/>
        <cdr:cNvCxnSpPr/>
      </cdr:nvCxnSpPr>
      <cdr:spPr>
        <a:xfrm xmlns:a="http://schemas.openxmlformats.org/drawingml/2006/main" flipH="1" flipV="1">
          <a:off x="2133600" y="2184400"/>
          <a:ext cx="571500" cy="88900"/>
        </a:xfrm>
        <a:prstGeom xmlns:a="http://schemas.openxmlformats.org/drawingml/2006/main" prst="straightConnector1">
          <a:avLst/>
        </a:prstGeom>
        <a:ln xmlns:a="http://schemas.openxmlformats.org/drawingml/2006/main" w="12700" cmpd="sng">
          <a:solidFill>
            <a:schemeClr val="tx1"/>
          </a:solidFill>
          <a:tailEnd type="arrow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0.78489</cdr:x>
      <cdr:y>0.49271</cdr:y>
    </cdr:from>
    <cdr:to>
      <cdr:x>0.81166</cdr:x>
      <cdr:y>0.61301</cdr:y>
    </cdr:to>
    <cdr:cxnSp macro="">
      <cdr:nvCxnSpPr>
        <cdr:cNvPr id="8" name="Straight Arrow Connector 7"/>
        <cdr:cNvCxnSpPr/>
      </cdr:nvCxnSpPr>
      <cdr:spPr>
        <a:xfrm xmlns:a="http://schemas.openxmlformats.org/drawingml/2006/main" flipH="1" flipV="1">
          <a:off x="5544636" y="2252663"/>
          <a:ext cx="189110" cy="550012"/>
        </a:xfrm>
        <a:prstGeom xmlns:a="http://schemas.openxmlformats.org/drawingml/2006/main" prst="straightConnector1">
          <a:avLst/>
        </a:prstGeom>
        <a:ln xmlns:a="http://schemas.openxmlformats.org/drawingml/2006/main" w="12700" cmpd="sng">
          <a:solidFill>
            <a:schemeClr val="tx1"/>
          </a:solidFill>
          <a:tailEnd type="arrow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0.73429</cdr:x>
      <cdr:y>0.61345</cdr:y>
    </cdr:from>
    <cdr:to>
      <cdr:x>0.89001</cdr:x>
      <cdr:y>0.66984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5187235" y="2804676"/>
          <a:ext cx="1100045" cy="25781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dirty="0">
              <a:latin typeface="Verdana"/>
              <a:cs typeface="Verdana"/>
            </a:rPr>
            <a:t>Portugal</a:t>
          </a:r>
        </a:p>
      </cdr:txBody>
    </cdr:sp>
  </cdr:relSizeAnchor>
  <cdr:relSizeAnchor xmlns:cdr="http://schemas.openxmlformats.org/drawingml/2006/chartDrawing">
    <cdr:from>
      <cdr:x>0.27164</cdr:x>
      <cdr:y>0.16155</cdr:y>
    </cdr:from>
    <cdr:to>
      <cdr:x>0.42736</cdr:x>
      <cdr:y>0.21794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1918904" y="738620"/>
          <a:ext cx="1100046" cy="25781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>
              <a:latin typeface="Verdana"/>
              <a:cs typeface="Verdana"/>
            </a:rPr>
            <a:t>Spain</a:t>
          </a:r>
        </a:p>
      </cdr:txBody>
    </cdr:sp>
  </cdr:relSizeAnchor>
  <cdr:relSizeAnchor xmlns:cdr="http://schemas.openxmlformats.org/drawingml/2006/chartDrawing">
    <cdr:from>
      <cdr:x>0.62287</cdr:x>
      <cdr:y>0.11278</cdr:y>
    </cdr:from>
    <cdr:to>
      <cdr:x>0.77859</cdr:x>
      <cdr:y>0.16917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251200" y="381000"/>
          <a:ext cx="812800" cy="1905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>
              <a:latin typeface="Verdana"/>
              <a:cs typeface="Verdana"/>
            </a:rPr>
            <a:t>Greece</a:t>
          </a:r>
        </a:p>
      </cdr:txBody>
    </cdr:sp>
  </cdr:relSizeAnchor>
  <cdr:relSizeAnchor xmlns:cdr="http://schemas.openxmlformats.org/drawingml/2006/chartDrawing">
    <cdr:from>
      <cdr:x>0.48454</cdr:x>
      <cdr:y>0.64651</cdr:y>
    </cdr:from>
    <cdr:to>
      <cdr:x>0.64026</cdr:x>
      <cdr:y>0.7029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3422884" y="2955857"/>
          <a:ext cx="1100046" cy="25781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dirty="0">
              <a:latin typeface="Verdana"/>
              <a:cs typeface="Verdana"/>
            </a:rPr>
            <a:t>Ireland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0.82279</cdr:x>
      <cdr:y>0.44894</cdr:y>
    </cdr:from>
    <cdr:to>
      <cdr:x>0.94096</cdr:x>
      <cdr:y>0.66497</cdr:y>
    </cdr:to>
    <cdr:grpSp>
      <cdr:nvGrpSpPr>
        <cdr:cNvPr id="7" name="Group 6"/>
        <cdr:cNvGrpSpPr/>
      </cdr:nvGrpSpPr>
      <cdr:grpSpPr>
        <a:xfrm xmlns:a="http://schemas.openxmlformats.org/drawingml/2006/main">
          <a:off x="6545525" y="2052554"/>
          <a:ext cx="940075" cy="987689"/>
          <a:chOff x="5101375" y="1782001"/>
          <a:chExt cx="733807" cy="861530"/>
        </a:xfrm>
      </cdr:grpSpPr>
      <cdr:sp macro="" textlink="">
        <cdr:nvSpPr>
          <cdr:cNvPr id="2" name="Rectangle 1"/>
          <cdr:cNvSpPr/>
        </cdr:nvSpPr>
        <cdr:spPr>
          <a:xfrm xmlns:a="http://schemas.openxmlformats.org/drawingml/2006/main" rot="16200000">
            <a:off x="4766711" y="2116665"/>
            <a:ext cx="861530" cy="192201"/>
          </a:xfrm>
          <a:prstGeom xmlns:a="http://schemas.openxmlformats.org/drawingml/2006/main" prst="rect">
            <a:avLst/>
          </a:prstGeom>
          <a:noFill xmlns:a="http://schemas.openxmlformats.org/drawingml/2006/main"/>
          <a:effectLst xmlns:a="http://schemas.openxmlformats.org/drawingml/2006/main"/>
        </cdr:spPr>
        <cdr:txBody>
          <a:bodyPr xmlns:a="http://schemas.openxmlformats.org/drawingml/2006/main" wrap="none" lIns="91440" tIns="45720" rIns="91440" bIns="45720">
            <a:spAutoFit/>
          </a:bodyPr>
          <a:lstStyle xmlns:a="http://schemas.openxmlformats.org/drawingml/2006/main"/>
          <a:p xmlns:a="http://schemas.openxmlformats.org/drawingml/2006/main">
            <a:pPr algn="l"/>
            <a:r>
              <a:rPr lang="en-US" sz="1000" b="0" cap="none" spc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latin typeface="Verdana"/>
                <a:cs typeface="Verdana"/>
              </a:rPr>
              <a:t>Luxembourg</a:t>
            </a:r>
          </a:p>
        </cdr:txBody>
      </cdr:sp>
      <cdr:sp macro="" textlink="">
        <cdr:nvSpPr>
          <cdr:cNvPr id="3" name="Rectangle 2"/>
          <cdr:cNvSpPr/>
        </cdr:nvSpPr>
        <cdr:spPr>
          <a:xfrm xmlns:a="http://schemas.openxmlformats.org/drawingml/2006/main" rot="16200000">
            <a:off x="5102823" y="2239609"/>
            <a:ext cx="565180" cy="192201"/>
          </a:xfrm>
          <a:prstGeom xmlns:a="http://schemas.openxmlformats.org/drawingml/2006/main" prst="rect">
            <a:avLst/>
          </a:prstGeom>
          <a:noFill xmlns:a="http://schemas.openxmlformats.org/drawingml/2006/main"/>
          <a:effectLst xmlns:a="http://schemas.openxmlformats.org/drawingml/2006/main"/>
        </cdr:spPr>
        <cdr:txBody>
          <a:bodyPr xmlns:a="http://schemas.openxmlformats.org/drawingml/2006/main" wrap="none" lIns="91440" tIns="45720" rIns="91440" bIns="45720">
            <a:spAutoFit/>
          </a:bodyPr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1000" b="0" cap="none" spc="0" dirty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latin typeface="Verdana"/>
                <a:cs typeface="Verdana"/>
              </a:rPr>
              <a:t>Finland</a:t>
            </a:r>
          </a:p>
        </cdr:txBody>
      </cdr:sp>
      <cdr:sp macro="" textlink="">
        <cdr:nvSpPr>
          <cdr:cNvPr id="4" name="Rectangle 3"/>
          <cdr:cNvSpPr/>
        </cdr:nvSpPr>
        <cdr:spPr>
          <a:xfrm xmlns:a="http://schemas.openxmlformats.org/drawingml/2006/main" rot="16200000">
            <a:off x="5252421" y="2223097"/>
            <a:ext cx="602811" cy="192201"/>
          </a:xfrm>
          <a:prstGeom xmlns:a="http://schemas.openxmlformats.org/drawingml/2006/main" prst="rect">
            <a:avLst/>
          </a:prstGeom>
          <a:noFill xmlns:a="http://schemas.openxmlformats.org/drawingml/2006/main"/>
          <a:effectLst xmlns:a="http://schemas.openxmlformats.org/drawingml/2006/main"/>
        </cdr:spPr>
        <cdr:txBody>
          <a:bodyPr xmlns:a="http://schemas.openxmlformats.org/drawingml/2006/main" wrap="none" lIns="91440" tIns="45720" rIns="91440" bIns="45720">
            <a:spAutoFit/>
          </a:bodyPr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1000" b="0" cap="none" spc="0" dirty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latin typeface="Verdana"/>
                <a:cs typeface="Verdana"/>
              </a:rPr>
              <a:t>Sweden</a:t>
            </a:r>
          </a:p>
        </cdr:txBody>
      </cdr:sp>
      <cdr:sp macro="" textlink="">
        <cdr:nvSpPr>
          <cdr:cNvPr id="5" name="Rectangle 4"/>
          <cdr:cNvSpPr/>
        </cdr:nvSpPr>
        <cdr:spPr>
          <a:xfrm xmlns:a="http://schemas.openxmlformats.org/drawingml/2006/main" rot="16200000">
            <a:off x="5446022" y="2231353"/>
            <a:ext cx="586120" cy="192201"/>
          </a:xfrm>
          <a:prstGeom xmlns:a="http://schemas.openxmlformats.org/drawingml/2006/main" prst="rect">
            <a:avLst/>
          </a:prstGeom>
          <a:noFill xmlns:a="http://schemas.openxmlformats.org/drawingml/2006/main"/>
          <a:effectLst xmlns:a="http://schemas.openxmlformats.org/drawingml/2006/main"/>
        </cdr:spPr>
        <cdr:txBody>
          <a:bodyPr xmlns:a="http://schemas.openxmlformats.org/drawingml/2006/main" wrap="none" lIns="91440" tIns="45720" rIns="91440" bIns="45720">
            <a:spAutoFit/>
          </a:bodyPr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1000" b="0" cap="none" spc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latin typeface="Verdana"/>
                <a:cs typeface="Verdana"/>
              </a:rPr>
              <a:t>Norway</a:t>
            </a:r>
          </a:p>
        </cdr:txBody>
      </cdr:sp>
    </cdr:grp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0.82279</cdr:x>
      <cdr:y>0.44894</cdr:y>
    </cdr:from>
    <cdr:to>
      <cdr:x>0.94096</cdr:x>
      <cdr:y>0.66497</cdr:y>
    </cdr:to>
    <cdr:grpSp>
      <cdr:nvGrpSpPr>
        <cdr:cNvPr id="7" name="Group 6"/>
        <cdr:cNvGrpSpPr/>
      </cdr:nvGrpSpPr>
      <cdr:grpSpPr>
        <a:xfrm xmlns:a="http://schemas.openxmlformats.org/drawingml/2006/main">
          <a:off x="6545525" y="2052554"/>
          <a:ext cx="940075" cy="987689"/>
          <a:chOff x="5101375" y="1782001"/>
          <a:chExt cx="733807" cy="861530"/>
        </a:xfrm>
      </cdr:grpSpPr>
      <cdr:sp macro="" textlink="">
        <cdr:nvSpPr>
          <cdr:cNvPr id="2" name="Rectangle 1"/>
          <cdr:cNvSpPr/>
        </cdr:nvSpPr>
        <cdr:spPr>
          <a:xfrm xmlns:a="http://schemas.openxmlformats.org/drawingml/2006/main" rot="16200000">
            <a:off x="4766711" y="2116665"/>
            <a:ext cx="861530" cy="192201"/>
          </a:xfrm>
          <a:prstGeom xmlns:a="http://schemas.openxmlformats.org/drawingml/2006/main" prst="rect">
            <a:avLst/>
          </a:prstGeom>
          <a:noFill xmlns:a="http://schemas.openxmlformats.org/drawingml/2006/main"/>
          <a:effectLst xmlns:a="http://schemas.openxmlformats.org/drawingml/2006/main"/>
        </cdr:spPr>
        <cdr:txBody>
          <a:bodyPr xmlns:a="http://schemas.openxmlformats.org/drawingml/2006/main" wrap="none" lIns="91440" tIns="45720" rIns="91440" bIns="45720">
            <a:spAutoFit/>
          </a:bodyPr>
          <a:lstStyle xmlns:a="http://schemas.openxmlformats.org/drawingml/2006/main"/>
          <a:p xmlns:a="http://schemas.openxmlformats.org/drawingml/2006/main">
            <a:pPr algn="l"/>
            <a:r>
              <a:rPr lang="en-US" sz="1000" b="0" cap="none" spc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latin typeface="Verdana"/>
                <a:cs typeface="Verdana"/>
              </a:rPr>
              <a:t>Luxembourg</a:t>
            </a:r>
          </a:p>
        </cdr:txBody>
      </cdr:sp>
      <cdr:sp macro="" textlink="">
        <cdr:nvSpPr>
          <cdr:cNvPr id="3" name="Rectangle 2"/>
          <cdr:cNvSpPr/>
        </cdr:nvSpPr>
        <cdr:spPr>
          <a:xfrm xmlns:a="http://schemas.openxmlformats.org/drawingml/2006/main" rot="16200000">
            <a:off x="5102823" y="2239609"/>
            <a:ext cx="565180" cy="192201"/>
          </a:xfrm>
          <a:prstGeom xmlns:a="http://schemas.openxmlformats.org/drawingml/2006/main" prst="rect">
            <a:avLst/>
          </a:prstGeom>
          <a:noFill xmlns:a="http://schemas.openxmlformats.org/drawingml/2006/main"/>
          <a:effectLst xmlns:a="http://schemas.openxmlformats.org/drawingml/2006/main"/>
        </cdr:spPr>
        <cdr:txBody>
          <a:bodyPr xmlns:a="http://schemas.openxmlformats.org/drawingml/2006/main" wrap="none" lIns="91440" tIns="45720" rIns="91440" bIns="45720">
            <a:spAutoFit/>
          </a:bodyPr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1000" b="0" cap="none" spc="0" dirty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latin typeface="Verdana"/>
                <a:cs typeface="Verdana"/>
              </a:rPr>
              <a:t>Finland</a:t>
            </a:r>
          </a:p>
        </cdr:txBody>
      </cdr:sp>
      <cdr:sp macro="" textlink="">
        <cdr:nvSpPr>
          <cdr:cNvPr id="4" name="Rectangle 3"/>
          <cdr:cNvSpPr/>
        </cdr:nvSpPr>
        <cdr:spPr>
          <a:xfrm xmlns:a="http://schemas.openxmlformats.org/drawingml/2006/main" rot="16200000">
            <a:off x="5252421" y="2223097"/>
            <a:ext cx="602811" cy="192201"/>
          </a:xfrm>
          <a:prstGeom xmlns:a="http://schemas.openxmlformats.org/drawingml/2006/main" prst="rect">
            <a:avLst/>
          </a:prstGeom>
          <a:noFill xmlns:a="http://schemas.openxmlformats.org/drawingml/2006/main"/>
          <a:effectLst xmlns:a="http://schemas.openxmlformats.org/drawingml/2006/main"/>
        </cdr:spPr>
        <cdr:txBody>
          <a:bodyPr xmlns:a="http://schemas.openxmlformats.org/drawingml/2006/main" wrap="none" lIns="91440" tIns="45720" rIns="91440" bIns="45720">
            <a:spAutoFit/>
          </a:bodyPr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1000" b="0" cap="none" spc="0" dirty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latin typeface="Verdana"/>
                <a:cs typeface="Verdana"/>
              </a:rPr>
              <a:t>Sweden</a:t>
            </a:r>
          </a:p>
        </cdr:txBody>
      </cdr:sp>
      <cdr:sp macro="" textlink="">
        <cdr:nvSpPr>
          <cdr:cNvPr id="5" name="Rectangle 4"/>
          <cdr:cNvSpPr/>
        </cdr:nvSpPr>
        <cdr:spPr>
          <a:xfrm xmlns:a="http://schemas.openxmlformats.org/drawingml/2006/main" rot="16200000">
            <a:off x="5446022" y="2231353"/>
            <a:ext cx="586120" cy="192201"/>
          </a:xfrm>
          <a:prstGeom xmlns:a="http://schemas.openxmlformats.org/drawingml/2006/main" prst="rect">
            <a:avLst/>
          </a:prstGeom>
          <a:noFill xmlns:a="http://schemas.openxmlformats.org/drawingml/2006/main"/>
          <a:effectLst xmlns:a="http://schemas.openxmlformats.org/drawingml/2006/main"/>
        </cdr:spPr>
        <cdr:txBody>
          <a:bodyPr xmlns:a="http://schemas.openxmlformats.org/drawingml/2006/main" wrap="none" lIns="91440" tIns="45720" rIns="91440" bIns="45720">
            <a:spAutoFit/>
          </a:bodyPr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1000" b="0" cap="none" spc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latin typeface="Verdana"/>
                <a:cs typeface="Verdana"/>
              </a:rPr>
              <a:t>Norway</a:t>
            </a:r>
          </a:p>
        </cdr:txBody>
      </cdr:sp>
    </cdr:grp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0.6847</cdr:x>
      <cdr:y>0.5088</cdr:y>
    </cdr:from>
    <cdr:to>
      <cdr:x>0.71807</cdr:x>
      <cdr:y>0.68664</cdr:y>
    </cdr:to>
    <cdr:sp macro="" textlink="">
      <cdr:nvSpPr>
        <cdr:cNvPr id="2" name="Rectangle 1"/>
        <cdr:cNvSpPr/>
      </cdr:nvSpPr>
      <cdr:spPr>
        <a:xfrm xmlns:a="http://schemas.openxmlformats.org/drawingml/2006/main" rot="18346547">
          <a:off x="4767698" y="2609665"/>
          <a:ext cx="813043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000" b="0" cap="none" spc="0" dirty="0">
              <a:ln w="12700">
                <a:noFill/>
                <a:prstDash val="solid"/>
              </a:ln>
              <a:solidFill>
                <a:srgbClr val="000000"/>
              </a:solidFill>
              <a:effectLst/>
              <a:latin typeface="Verdana"/>
              <a:cs typeface="Verdana"/>
            </a:rPr>
            <a:t>Argentina</a:t>
          </a:r>
        </a:p>
      </cdr:txBody>
    </cdr:sp>
  </cdr:relSizeAnchor>
  <cdr:relSizeAnchor xmlns:cdr="http://schemas.openxmlformats.org/drawingml/2006/chartDrawing">
    <cdr:from>
      <cdr:x>0.72172</cdr:x>
      <cdr:y>0.73728</cdr:y>
    </cdr:from>
    <cdr:to>
      <cdr:x>0.80778</cdr:x>
      <cdr:y>0.79114</cdr:y>
    </cdr:to>
    <cdr:sp macro="" textlink="">
      <cdr:nvSpPr>
        <cdr:cNvPr id="3" name="Rectangle 2"/>
        <cdr:cNvSpPr/>
      </cdr:nvSpPr>
      <cdr:spPr>
        <a:xfrm xmlns:a="http://schemas.openxmlformats.org/drawingml/2006/main" rot="20480882">
          <a:off x="5324261" y="3370857"/>
          <a:ext cx="634822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 b="0" cap="none" spc="0" dirty="0">
              <a:ln w="12700">
                <a:noFill/>
                <a:prstDash val="solid"/>
              </a:ln>
              <a:solidFill>
                <a:srgbClr val="000000"/>
              </a:solidFill>
              <a:effectLst/>
              <a:latin typeface="Verdana"/>
              <a:cs typeface="Verdana"/>
            </a:rPr>
            <a:t>Greece</a:t>
          </a:r>
        </a:p>
      </cdr:txBody>
    </cdr:sp>
  </cdr:relSizeAnchor>
  <cdr:relSizeAnchor xmlns:cdr="http://schemas.openxmlformats.org/drawingml/2006/chartDrawing">
    <cdr:from>
      <cdr:x>0.47917</cdr:x>
      <cdr:y>0.3655</cdr:y>
    </cdr:from>
    <cdr:to>
      <cdr:x>0.58565</cdr:x>
      <cdr:y>0.60465</cdr:y>
    </cdr:to>
    <cdr:sp macro="" textlink="">
      <cdr:nvSpPr>
        <cdr:cNvPr id="15" name="Freeform 14"/>
        <cdr:cNvSpPr/>
      </cdr:nvSpPr>
      <cdr:spPr>
        <a:xfrm xmlns:a="http://schemas.openxmlformats.org/drawingml/2006/main">
          <a:off x="2628900" y="1270000"/>
          <a:ext cx="584200" cy="830993"/>
        </a:xfrm>
        <a:custGeom xmlns:a="http://schemas.openxmlformats.org/drawingml/2006/main">
          <a:avLst/>
          <a:gdLst>
            <a:gd name="connsiteX0" fmla="*/ 0 w 584200"/>
            <a:gd name="connsiteY0" fmla="*/ 0 h 830993"/>
            <a:gd name="connsiteX1" fmla="*/ 444500 w 584200"/>
            <a:gd name="connsiteY1" fmla="*/ 825500 h 830993"/>
            <a:gd name="connsiteX2" fmla="*/ 584200 w 584200"/>
            <a:gd name="connsiteY2" fmla="*/ 381000 h 830993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</a:cxnLst>
          <a:rect l="l" t="t" r="r" b="b"/>
          <a:pathLst>
            <a:path w="584200" h="830993">
              <a:moveTo>
                <a:pt x="0" y="0"/>
              </a:moveTo>
              <a:cubicBezTo>
                <a:pt x="173566" y="381000"/>
                <a:pt x="347133" y="762000"/>
                <a:pt x="444500" y="825500"/>
              </a:cubicBezTo>
              <a:cubicBezTo>
                <a:pt x="541867" y="889000"/>
                <a:pt x="584200" y="381000"/>
                <a:pt x="584200" y="381000"/>
              </a:cubicBezTo>
            </a:path>
          </a:pathLst>
        </a:custGeom>
        <a:ln xmlns:a="http://schemas.openxmlformats.org/drawingml/2006/main" w="12700" cmpd="sng">
          <a:solidFill>
            <a:schemeClr val="tx1"/>
          </a:solidFill>
          <a:headEnd type="none"/>
          <a:tailEnd type="arrow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0.3488</cdr:x>
      <cdr:y>0.29971</cdr:y>
    </cdr:from>
    <cdr:to>
      <cdr:x>0.57814</cdr:x>
      <cdr:y>0.35356</cdr:y>
    </cdr:to>
    <cdr:sp macro="" textlink="">
      <cdr:nvSpPr>
        <cdr:cNvPr id="16" name="Rectangle 15"/>
        <cdr:cNvSpPr/>
      </cdr:nvSpPr>
      <cdr:spPr>
        <a:xfrm xmlns:a="http://schemas.openxmlformats.org/drawingml/2006/main">
          <a:off x="2573154" y="1370274"/>
          <a:ext cx="1691864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 b="0" cap="none" spc="0" dirty="0">
              <a:ln w="12700">
                <a:noFill/>
                <a:prstDash val="solid"/>
              </a:ln>
              <a:solidFill>
                <a:srgbClr val="000000"/>
              </a:solidFill>
              <a:effectLst/>
              <a:latin typeface="Verdana"/>
              <a:cs typeface="Verdana"/>
            </a:rPr>
            <a:t>Greece</a:t>
          </a:r>
          <a:r>
            <a:rPr lang="en-US" sz="1000" b="0" cap="none" spc="0" baseline="0" dirty="0">
              <a:ln w="12700">
                <a:noFill/>
                <a:prstDash val="solid"/>
              </a:ln>
              <a:solidFill>
                <a:srgbClr val="000000"/>
              </a:solidFill>
              <a:effectLst/>
              <a:latin typeface="Verdana"/>
              <a:cs typeface="Verdana"/>
            </a:rPr>
            <a:t> Historical Trend</a:t>
          </a:r>
          <a:endParaRPr lang="en-US" sz="1000" b="0" cap="none" spc="0" dirty="0">
            <a:ln w="12700">
              <a:noFill/>
              <a:prstDash val="solid"/>
            </a:ln>
            <a:solidFill>
              <a:srgbClr val="000000"/>
            </a:solidFill>
            <a:effectLst/>
            <a:latin typeface="Verdana"/>
            <a:cs typeface="Verdana"/>
          </a:endParaRPr>
        </a:p>
      </cdr:txBody>
    </cdr:sp>
  </cdr:relSizeAnchor>
  <cdr:relSizeAnchor xmlns:cdr="http://schemas.openxmlformats.org/drawingml/2006/chartDrawing">
    <cdr:from>
      <cdr:x>0.4793</cdr:x>
      <cdr:y>0.09868</cdr:y>
    </cdr:from>
    <cdr:to>
      <cdr:x>0.73216</cdr:x>
      <cdr:y>0.15253</cdr:y>
    </cdr:to>
    <cdr:sp macro="" textlink="">
      <cdr:nvSpPr>
        <cdr:cNvPr id="17" name="Rectangle 16"/>
        <cdr:cNvSpPr/>
      </cdr:nvSpPr>
      <cdr:spPr>
        <a:xfrm xmlns:a="http://schemas.openxmlformats.org/drawingml/2006/main">
          <a:off x="3535838" y="451165"/>
          <a:ext cx="1865440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 b="0" cap="none" spc="0" baseline="0" dirty="0">
              <a:ln w="12700">
                <a:noFill/>
                <a:prstDash val="solid"/>
              </a:ln>
              <a:solidFill>
                <a:srgbClr val="000000"/>
              </a:solidFill>
              <a:effectLst/>
              <a:latin typeface="Verdana"/>
              <a:cs typeface="Verdana"/>
            </a:rPr>
            <a:t>Argentina Historical Trend</a:t>
          </a:r>
          <a:endParaRPr lang="en-US" sz="1000" b="0" cap="none" spc="0" dirty="0">
            <a:ln w="12700">
              <a:noFill/>
              <a:prstDash val="solid"/>
            </a:ln>
            <a:solidFill>
              <a:srgbClr val="000000"/>
            </a:solidFill>
            <a:effectLst/>
            <a:latin typeface="Verdana"/>
            <a:cs typeface="Verdana"/>
          </a:endParaRPr>
        </a:p>
      </cdr:txBody>
    </cdr:sp>
  </cdr:relSizeAnchor>
  <cdr:relSizeAnchor xmlns:cdr="http://schemas.openxmlformats.org/drawingml/2006/chartDrawing">
    <cdr:from>
      <cdr:x>0.625</cdr:x>
      <cdr:y>0.17544</cdr:y>
    </cdr:from>
    <cdr:to>
      <cdr:x>0.7037</cdr:x>
      <cdr:y>0.31067</cdr:y>
    </cdr:to>
    <cdr:cxnSp macro="">
      <cdr:nvCxnSpPr>
        <cdr:cNvPr id="19" name="Straight Arrow Connector 18"/>
        <cdr:cNvCxnSpPr/>
      </cdr:nvCxnSpPr>
      <cdr:spPr>
        <a:xfrm xmlns:a="http://schemas.openxmlformats.org/drawingml/2006/main">
          <a:off x="3429000" y="609600"/>
          <a:ext cx="431800" cy="469900"/>
        </a:xfrm>
        <a:prstGeom xmlns:a="http://schemas.openxmlformats.org/drawingml/2006/main" prst="straightConnector1">
          <a:avLst/>
        </a:prstGeom>
        <a:ln xmlns:a="http://schemas.openxmlformats.org/drawingml/2006/main" w="12700" cmpd="sng">
          <a:solidFill>
            <a:srgbClr val="000000"/>
          </a:solidFill>
          <a:tailEnd type="arrow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0.70183</cdr:x>
      <cdr:y>0.79773</cdr:y>
    </cdr:from>
    <cdr:to>
      <cdr:x>0.91055</cdr:x>
      <cdr:y>0.88469</cdr:y>
    </cdr:to>
    <cdr:grpSp>
      <cdr:nvGrpSpPr>
        <cdr:cNvPr id="6" name="Group 5"/>
        <cdr:cNvGrpSpPr/>
      </cdr:nvGrpSpPr>
      <cdr:grpSpPr>
        <a:xfrm xmlns:a="http://schemas.openxmlformats.org/drawingml/2006/main">
          <a:off x="5289310" y="3647222"/>
          <a:ext cx="1573008" cy="397581"/>
          <a:chOff x="3860800" y="88900"/>
          <a:chExt cx="1155700" cy="292100"/>
        </a:xfrm>
      </cdr:grpSpPr>
      <cdr:sp macro="" textlink="">
        <cdr:nvSpPr>
          <cdr:cNvPr id="2" name="TextBox 1"/>
          <cdr:cNvSpPr txBox="1"/>
        </cdr:nvSpPr>
        <cdr:spPr>
          <a:xfrm xmlns:a="http://schemas.openxmlformats.org/drawingml/2006/main">
            <a:off x="3860800" y="88900"/>
            <a:ext cx="1155700" cy="2921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 cmpd="sng">
            <a:noFill/>
          </a:ln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dk1"/>
          </a:fontRef>
        </cdr:style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100" b="1">
                <a:latin typeface="Verdana"/>
                <a:cs typeface="Verdana"/>
              </a:rPr>
              <a:t>Projections</a:t>
            </a:r>
          </a:p>
        </cdr:txBody>
      </cdr:sp>
      <cdr:cxnSp macro="">
        <cdr:nvCxnSpPr>
          <cdr:cNvPr id="4" name="Straight Arrow Connector 3"/>
          <cdr:cNvCxnSpPr/>
        </cdr:nvCxnSpPr>
        <cdr:spPr>
          <a:xfrm xmlns:a="http://schemas.openxmlformats.org/drawingml/2006/main">
            <a:off x="3949700" y="349250"/>
            <a:ext cx="825500" cy="0"/>
          </a:xfrm>
          <a:prstGeom xmlns:a="http://schemas.openxmlformats.org/drawingml/2006/main" prst="straightConnector1">
            <a:avLst/>
          </a:prstGeom>
          <a:ln xmlns:a="http://schemas.openxmlformats.org/drawingml/2006/main" w="12700" cmpd="sng">
            <a:solidFill>
              <a:schemeClr val="tx1"/>
            </a:solidFill>
            <a:headEnd type="none"/>
            <a:tailEnd type="triangle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1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0.70183</cdr:x>
      <cdr:y>0.79773</cdr:y>
    </cdr:from>
    <cdr:to>
      <cdr:x>0.91055</cdr:x>
      <cdr:y>0.88469</cdr:y>
    </cdr:to>
    <cdr:grpSp>
      <cdr:nvGrpSpPr>
        <cdr:cNvPr id="6" name="Group 5"/>
        <cdr:cNvGrpSpPr/>
      </cdr:nvGrpSpPr>
      <cdr:grpSpPr>
        <a:xfrm xmlns:a="http://schemas.openxmlformats.org/drawingml/2006/main">
          <a:off x="5289310" y="3647222"/>
          <a:ext cx="1573008" cy="397581"/>
          <a:chOff x="3860800" y="88900"/>
          <a:chExt cx="1155700" cy="292100"/>
        </a:xfrm>
      </cdr:grpSpPr>
      <cdr:sp macro="" textlink="">
        <cdr:nvSpPr>
          <cdr:cNvPr id="2" name="TextBox 1"/>
          <cdr:cNvSpPr txBox="1"/>
        </cdr:nvSpPr>
        <cdr:spPr>
          <a:xfrm xmlns:a="http://schemas.openxmlformats.org/drawingml/2006/main">
            <a:off x="3860800" y="88900"/>
            <a:ext cx="1155700" cy="2921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 cmpd="sng">
            <a:noFill/>
          </a:ln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dk1"/>
          </a:fontRef>
        </cdr:style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100" b="1">
                <a:latin typeface="Verdana"/>
                <a:cs typeface="Verdana"/>
              </a:rPr>
              <a:t>Projections</a:t>
            </a:r>
          </a:p>
        </cdr:txBody>
      </cdr:sp>
      <cdr:cxnSp macro="">
        <cdr:nvCxnSpPr>
          <cdr:cNvPr id="4" name="Straight Arrow Connector 3"/>
          <cdr:cNvCxnSpPr/>
        </cdr:nvCxnSpPr>
        <cdr:spPr>
          <a:xfrm xmlns:a="http://schemas.openxmlformats.org/drawingml/2006/main">
            <a:off x="3949700" y="349250"/>
            <a:ext cx="825500" cy="0"/>
          </a:xfrm>
          <a:prstGeom xmlns:a="http://schemas.openxmlformats.org/drawingml/2006/main" prst="straightConnector1">
            <a:avLst/>
          </a:prstGeom>
          <a:ln xmlns:a="http://schemas.openxmlformats.org/drawingml/2006/main" w="12700" cmpd="sng">
            <a:solidFill>
              <a:schemeClr val="tx1"/>
            </a:solidFill>
            <a:headEnd type="none"/>
            <a:tailEnd type="triangle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1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0.70183</cdr:x>
      <cdr:y>0.79773</cdr:y>
    </cdr:from>
    <cdr:to>
      <cdr:x>0.91055</cdr:x>
      <cdr:y>0.88469</cdr:y>
    </cdr:to>
    <cdr:grpSp>
      <cdr:nvGrpSpPr>
        <cdr:cNvPr id="6" name="Group 5"/>
        <cdr:cNvGrpSpPr/>
      </cdr:nvGrpSpPr>
      <cdr:grpSpPr>
        <a:xfrm xmlns:a="http://schemas.openxmlformats.org/drawingml/2006/main">
          <a:off x="5289310" y="3647222"/>
          <a:ext cx="1573008" cy="397581"/>
          <a:chOff x="3860800" y="88900"/>
          <a:chExt cx="1155700" cy="292100"/>
        </a:xfrm>
      </cdr:grpSpPr>
      <cdr:sp macro="" textlink="">
        <cdr:nvSpPr>
          <cdr:cNvPr id="2" name="TextBox 1"/>
          <cdr:cNvSpPr txBox="1"/>
        </cdr:nvSpPr>
        <cdr:spPr>
          <a:xfrm xmlns:a="http://schemas.openxmlformats.org/drawingml/2006/main">
            <a:off x="3860800" y="88900"/>
            <a:ext cx="1155700" cy="2921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 cmpd="sng">
            <a:noFill/>
          </a:ln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dk1"/>
          </a:fontRef>
        </cdr:style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100" b="1">
                <a:latin typeface="Verdana"/>
                <a:cs typeface="Verdana"/>
              </a:rPr>
              <a:t>Projections</a:t>
            </a:r>
          </a:p>
        </cdr:txBody>
      </cdr:sp>
      <cdr:cxnSp macro="">
        <cdr:nvCxnSpPr>
          <cdr:cNvPr id="4" name="Straight Arrow Connector 3"/>
          <cdr:cNvCxnSpPr/>
        </cdr:nvCxnSpPr>
        <cdr:spPr>
          <a:xfrm xmlns:a="http://schemas.openxmlformats.org/drawingml/2006/main">
            <a:off x="3949700" y="349250"/>
            <a:ext cx="825500" cy="0"/>
          </a:xfrm>
          <a:prstGeom xmlns:a="http://schemas.openxmlformats.org/drawingml/2006/main" prst="straightConnector1">
            <a:avLst/>
          </a:prstGeom>
          <a:ln xmlns:a="http://schemas.openxmlformats.org/drawingml/2006/main" w="12700" cmpd="sng">
            <a:solidFill>
              <a:schemeClr val="tx1"/>
            </a:solidFill>
            <a:headEnd type="none"/>
            <a:tailEnd type="triangle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1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0.70183</cdr:x>
      <cdr:y>0.79773</cdr:y>
    </cdr:from>
    <cdr:to>
      <cdr:x>0.91055</cdr:x>
      <cdr:y>0.88469</cdr:y>
    </cdr:to>
    <cdr:grpSp>
      <cdr:nvGrpSpPr>
        <cdr:cNvPr id="6" name="Group 5"/>
        <cdr:cNvGrpSpPr/>
      </cdr:nvGrpSpPr>
      <cdr:grpSpPr>
        <a:xfrm xmlns:a="http://schemas.openxmlformats.org/drawingml/2006/main">
          <a:off x="5289310" y="3647222"/>
          <a:ext cx="1573008" cy="397581"/>
          <a:chOff x="3860800" y="88900"/>
          <a:chExt cx="1155700" cy="292100"/>
        </a:xfrm>
      </cdr:grpSpPr>
      <cdr:sp macro="" textlink="">
        <cdr:nvSpPr>
          <cdr:cNvPr id="2" name="TextBox 1"/>
          <cdr:cNvSpPr txBox="1"/>
        </cdr:nvSpPr>
        <cdr:spPr>
          <a:xfrm xmlns:a="http://schemas.openxmlformats.org/drawingml/2006/main">
            <a:off x="3860800" y="88900"/>
            <a:ext cx="1155700" cy="2921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 cmpd="sng">
            <a:noFill/>
          </a:ln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dk1"/>
          </a:fontRef>
        </cdr:style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100" b="1">
                <a:latin typeface="Verdana"/>
                <a:cs typeface="Verdana"/>
              </a:rPr>
              <a:t>Projections</a:t>
            </a:r>
          </a:p>
        </cdr:txBody>
      </cdr:sp>
      <cdr:cxnSp macro="">
        <cdr:nvCxnSpPr>
          <cdr:cNvPr id="4" name="Straight Arrow Connector 3"/>
          <cdr:cNvCxnSpPr/>
        </cdr:nvCxnSpPr>
        <cdr:spPr>
          <a:xfrm xmlns:a="http://schemas.openxmlformats.org/drawingml/2006/main">
            <a:off x="3949700" y="349250"/>
            <a:ext cx="825500" cy="0"/>
          </a:xfrm>
          <a:prstGeom xmlns:a="http://schemas.openxmlformats.org/drawingml/2006/main" prst="straightConnector1">
            <a:avLst/>
          </a:prstGeom>
          <a:ln xmlns:a="http://schemas.openxmlformats.org/drawingml/2006/main" w="12700" cmpd="sng">
            <a:solidFill>
              <a:schemeClr val="tx1"/>
            </a:solidFill>
            <a:headEnd type="none"/>
            <a:tailEnd type="triangle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1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0.12059</cdr:x>
      <cdr:y>0.15678</cdr:y>
    </cdr:from>
    <cdr:to>
      <cdr:x>0.15547</cdr:x>
      <cdr:y>0.45661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450221" y="1258714"/>
          <a:ext cx="1370823" cy="2869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>
              <a:latin typeface="Verdana"/>
              <a:cs typeface="Verdana"/>
            </a:rPr>
            <a:t>Ireland</a:t>
          </a:r>
        </a:p>
      </cdr:txBody>
    </cdr:sp>
  </cdr:relSizeAnchor>
  <cdr:relSizeAnchor xmlns:cdr="http://schemas.openxmlformats.org/drawingml/2006/chartDrawing">
    <cdr:from>
      <cdr:x>0.22047</cdr:x>
      <cdr:y>0.15708</cdr:y>
    </cdr:from>
    <cdr:to>
      <cdr:x>0.25534</cdr:x>
      <cdr:y>0.45692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1272013" y="1260164"/>
          <a:ext cx="1370868" cy="2869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>
              <a:latin typeface="Verdana"/>
              <a:cs typeface="Verdana"/>
            </a:rPr>
            <a:t>Germany</a:t>
          </a:r>
        </a:p>
      </cdr:txBody>
    </cdr:sp>
  </cdr:relSizeAnchor>
  <cdr:relSizeAnchor xmlns:cdr="http://schemas.openxmlformats.org/drawingml/2006/chartDrawing">
    <cdr:from>
      <cdr:x>0.31869</cdr:x>
      <cdr:y>0.12207</cdr:y>
    </cdr:from>
    <cdr:to>
      <cdr:x>0.35356</cdr:x>
      <cdr:y>0.4219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2080108" y="1100061"/>
          <a:ext cx="1370823" cy="2869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>
              <a:latin typeface="Verdana"/>
              <a:cs typeface="Verdana"/>
            </a:rPr>
            <a:t>Netherlands</a:t>
          </a:r>
        </a:p>
      </cdr:txBody>
    </cdr:sp>
  </cdr:relSizeAnchor>
  <cdr:relSizeAnchor xmlns:cdr="http://schemas.openxmlformats.org/drawingml/2006/chartDrawing">
    <cdr:from>
      <cdr:x>0.41832</cdr:x>
      <cdr:y>0.09457</cdr:y>
    </cdr:from>
    <cdr:to>
      <cdr:x>0.45319</cdr:x>
      <cdr:y>0.3944</cdr:y>
    </cdr:to>
    <cdr:sp macro="" textlink="">
      <cdr:nvSpPr>
        <cdr:cNvPr id="5" name="TextBox 4"/>
        <cdr:cNvSpPr txBox="1"/>
      </cdr:nvSpPr>
      <cdr:spPr>
        <a:xfrm xmlns:a="http://schemas.openxmlformats.org/drawingml/2006/main" rot="16200000">
          <a:off x="2899811" y="974351"/>
          <a:ext cx="1370823" cy="2869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>
              <a:latin typeface="Verdana"/>
              <a:cs typeface="Verdana"/>
            </a:rPr>
            <a:t>France</a:t>
          </a:r>
        </a:p>
      </cdr:txBody>
    </cdr:sp>
  </cdr:relSizeAnchor>
  <cdr:relSizeAnchor xmlns:cdr="http://schemas.openxmlformats.org/drawingml/2006/chartDrawing">
    <cdr:from>
      <cdr:x>0.52027</cdr:x>
      <cdr:y>0.1571</cdr:y>
    </cdr:from>
    <cdr:to>
      <cdr:x>0.55514</cdr:x>
      <cdr:y>0.45693</cdr:y>
    </cdr:to>
    <cdr:sp macro="" textlink="">
      <cdr:nvSpPr>
        <cdr:cNvPr id="6" name="TextBox 5"/>
        <cdr:cNvSpPr txBox="1"/>
      </cdr:nvSpPr>
      <cdr:spPr>
        <a:xfrm xmlns:a="http://schemas.openxmlformats.org/drawingml/2006/main" rot="16200000">
          <a:off x="3738659" y="1260223"/>
          <a:ext cx="1370823" cy="2869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>
              <a:latin typeface="Verdana"/>
              <a:cs typeface="Verdana"/>
            </a:rPr>
            <a:t>Portugal</a:t>
          </a:r>
        </a:p>
      </cdr:txBody>
    </cdr:sp>
  </cdr:relSizeAnchor>
  <cdr:relSizeAnchor xmlns:cdr="http://schemas.openxmlformats.org/drawingml/2006/chartDrawing">
    <cdr:from>
      <cdr:x>0.81487</cdr:x>
      <cdr:y>0.54276</cdr:y>
    </cdr:from>
    <cdr:to>
      <cdr:x>0.84974</cdr:x>
      <cdr:y>0.84259</cdr:y>
    </cdr:to>
    <cdr:sp macro="" textlink="">
      <cdr:nvSpPr>
        <cdr:cNvPr id="8" name="TextBox 7"/>
        <cdr:cNvSpPr txBox="1"/>
      </cdr:nvSpPr>
      <cdr:spPr>
        <a:xfrm xmlns:a="http://schemas.openxmlformats.org/drawingml/2006/main" rot="16200000">
          <a:off x="6162537" y="3023460"/>
          <a:ext cx="1370822" cy="2869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000" dirty="0">
              <a:latin typeface="Verdana"/>
              <a:cs typeface="Verdana"/>
            </a:rPr>
            <a:t>Spain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0.80959</cdr:x>
      <cdr:y>0.6139</cdr:y>
    </cdr:from>
    <cdr:to>
      <cdr:x>0.89865</cdr:x>
      <cdr:y>0.74211</cdr:y>
    </cdr:to>
    <cdr:cxnSp macro="">
      <cdr:nvCxnSpPr>
        <cdr:cNvPr id="3" name="Straight Arrow Connector 2"/>
        <cdr:cNvCxnSpPr/>
      </cdr:nvCxnSpPr>
      <cdr:spPr>
        <a:xfrm xmlns:a="http://schemas.openxmlformats.org/drawingml/2006/main" flipV="1">
          <a:off x="5962042" y="2806761"/>
          <a:ext cx="655884" cy="58618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F6AB-105A-1645-B8C9-D14C54952F19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EEA2-B88B-3A48-801C-732E35CFB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397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F6AB-105A-1645-B8C9-D14C54952F19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EEA2-B88B-3A48-801C-732E35CFB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9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F6AB-105A-1645-B8C9-D14C54952F19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EEA2-B88B-3A48-801C-732E35CFB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109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F6AB-105A-1645-B8C9-D14C54952F19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EEA2-B88B-3A48-801C-732E35CFB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665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F6AB-105A-1645-B8C9-D14C54952F19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EEA2-B88B-3A48-801C-732E35CFB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08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F6AB-105A-1645-B8C9-D14C54952F19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EEA2-B88B-3A48-801C-732E35CFB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F6AB-105A-1645-B8C9-D14C54952F19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EEA2-B88B-3A48-801C-732E35CFB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595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F6AB-105A-1645-B8C9-D14C54952F19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EEA2-B88B-3A48-801C-732E35CFB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40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F6AB-105A-1645-B8C9-D14C54952F19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EEA2-B88B-3A48-801C-732E35CFB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17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F6AB-105A-1645-B8C9-D14C54952F19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EEA2-B88B-3A48-801C-732E35CFB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15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F6AB-105A-1645-B8C9-D14C54952F19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EEA2-B88B-3A48-801C-732E35CFB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571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4000">
              <a:schemeClr val="bg1"/>
            </a:gs>
            <a:gs pos="0">
              <a:schemeClr val="tx2">
                <a:lumMod val="40000"/>
                <a:lumOff val="60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8F6AB-105A-1645-B8C9-D14C54952F19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0EEA2-B88B-3A48-801C-732E35CFB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36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292225"/>
            <a:ext cx="8470900" cy="2860675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/>
                <a:cs typeface="Times New Roman"/>
              </a:rPr>
              <a:t>Austerity in the Eurozone:</a:t>
            </a:r>
            <a:br>
              <a:rPr lang="en-US" b="1" dirty="0" smtClean="0">
                <a:latin typeface="Times New Roman"/>
                <a:cs typeface="Times New Roman"/>
              </a:rPr>
            </a:br>
            <a:r>
              <a:rPr lang="en-US" b="1" dirty="0" smtClean="0">
                <a:latin typeface="Times New Roman"/>
                <a:cs typeface="Times New Roman"/>
              </a:rPr>
              <a:t>It’s Not Working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0900" y="4532364"/>
            <a:ext cx="7404100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Mark </a:t>
            </a:r>
            <a:r>
              <a:rPr lang="en-US" sz="28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Weisbrot</a:t>
            </a:r>
            <a:endParaRPr lang="en-US" sz="28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Center for Economic and Policy Research</a:t>
            </a:r>
          </a:p>
          <a:p>
            <a:r>
              <a:rPr lang="en-US" sz="18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www.cepr.net</a:t>
            </a:r>
            <a:endParaRPr lang="en-US" sz="18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126"/>
          <a:stretch/>
        </p:blipFill>
        <p:spPr bwMode="auto">
          <a:xfrm>
            <a:off x="0" y="0"/>
            <a:ext cx="507981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035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493"/>
          <a:stretch/>
        </p:blipFill>
        <p:spPr bwMode="auto">
          <a:xfrm>
            <a:off x="0" y="0"/>
            <a:ext cx="129726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97263" y="121172"/>
            <a:ext cx="6800392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Garamond"/>
                <a:cs typeface="Garamond"/>
              </a:rPr>
              <a:t>Greece:</a:t>
            </a:r>
          </a:p>
          <a:p>
            <a:r>
              <a:rPr lang="en-US" sz="2500" b="1" dirty="0" smtClean="0">
                <a:solidFill>
                  <a:srgbClr val="000000"/>
                </a:solidFill>
                <a:latin typeface="Garamond"/>
                <a:cs typeface="Garamond"/>
              </a:rPr>
              <a:t>Real Effective Exchange Rate</a:t>
            </a:r>
            <a:endParaRPr lang="en-US" sz="2500" b="1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4811" y="6144549"/>
            <a:ext cx="1716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Garamond"/>
                <a:cs typeface="Garamond"/>
              </a:rPr>
              <a:t>Source: Eurostat</a:t>
            </a:r>
            <a:endParaRPr lang="en-US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  <p:graphicFrame>
        <p:nvGraphicFramePr>
          <p:cNvPr id="7" name="Char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48846"/>
              </p:ext>
            </p:extLst>
          </p:nvPr>
        </p:nvGraphicFramePr>
        <p:xfrm>
          <a:off x="877118" y="1519022"/>
          <a:ext cx="6892807" cy="4563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4655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493"/>
          <a:stretch/>
        </p:blipFill>
        <p:spPr bwMode="auto">
          <a:xfrm>
            <a:off x="0" y="0"/>
            <a:ext cx="129726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97263" y="121172"/>
            <a:ext cx="5097933" cy="9694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Garamond"/>
                <a:cs typeface="Garamond"/>
              </a:rPr>
              <a:t>Greece:</a:t>
            </a:r>
          </a:p>
          <a:p>
            <a:r>
              <a:rPr lang="en-US" sz="2500" b="1" dirty="0" smtClean="0">
                <a:solidFill>
                  <a:srgbClr val="000000"/>
                </a:solidFill>
                <a:latin typeface="Garamond"/>
                <a:cs typeface="Garamond"/>
              </a:rPr>
              <a:t>Debt as a Percent of GDP Scenarios</a:t>
            </a:r>
            <a:endParaRPr lang="en-US" sz="2500" b="1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4811" y="6144549"/>
            <a:ext cx="5426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Garamond"/>
                <a:cs typeface="Garamond"/>
              </a:rPr>
              <a:t>Source: IMF (various) and </a:t>
            </a:r>
            <a:r>
              <a:rPr lang="en-US" dirty="0" err="1" smtClean="0">
                <a:solidFill>
                  <a:srgbClr val="000000"/>
                </a:solidFill>
                <a:latin typeface="Garamond"/>
                <a:cs typeface="Garamond"/>
              </a:rPr>
              <a:t>Weisbrot</a:t>
            </a:r>
            <a:r>
              <a:rPr lang="en-US" dirty="0" smtClean="0">
                <a:solidFill>
                  <a:srgbClr val="000000"/>
                </a:solidFill>
                <a:latin typeface="Garamond"/>
                <a:cs typeface="Garamond"/>
              </a:rPr>
              <a:t> and Montecino (2012)</a:t>
            </a:r>
            <a:endParaRPr lang="en-US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  <p:graphicFrame>
        <p:nvGraphicFramePr>
          <p:cNvPr id="7" name="Char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9980193"/>
              </p:ext>
            </p:extLst>
          </p:nvPr>
        </p:nvGraphicFramePr>
        <p:xfrm>
          <a:off x="629064" y="1105317"/>
          <a:ext cx="7460361" cy="4892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0048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208"/>
          <a:stretch/>
        </p:blipFill>
        <p:spPr bwMode="auto">
          <a:xfrm>
            <a:off x="0" y="0"/>
            <a:ext cx="131176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65273" y="133282"/>
            <a:ext cx="413613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Garamond"/>
                <a:cs typeface="Garamond"/>
              </a:rPr>
              <a:t>EU Net Interest Burden</a:t>
            </a:r>
            <a:endParaRPr lang="en-US" sz="3000" b="1" dirty="0"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65273" y="527982"/>
            <a:ext cx="5526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(Percent of GDP)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65273" y="5715000"/>
            <a:ext cx="22620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Source: IMF and Eurostat</a:t>
            </a:r>
            <a:endParaRPr lang="en-US" sz="1600" dirty="0">
              <a:latin typeface="Garamond"/>
              <a:cs typeface="Garamond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5339081"/>
              </p:ext>
            </p:extLst>
          </p:nvPr>
        </p:nvGraphicFramePr>
        <p:xfrm>
          <a:off x="594360" y="1143000"/>
          <a:ext cx="795528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5699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493"/>
          <a:stretch/>
        </p:blipFill>
        <p:spPr bwMode="auto">
          <a:xfrm>
            <a:off x="0" y="0"/>
            <a:ext cx="129726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462034" y="121171"/>
            <a:ext cx="2527931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500" b="1" dirty="0" smtClean="0">
                <a:solidFill>
                  <a:srgbClr val="000000"/>
                </a:solidFill>
                <a:latin typeface="Garamond"/>
                <a:cs typeface="Garamond"/>
              </a:rPr>
              <a:t>Alternatives</a:t>
            </a:r>
            <a:endParaRPr lang="en-US" sz="3500" b="1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7645" y="1488346"/>
            <a:ext cx="71252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ECB, European authorities could reverse course and allow for expansionary fiscal policy in Greece and Eurozone – but won’t</a:t>
            </a:r>
          </a:p>
        </p:txBody>
      </p:sp>
    </p:spTree>
    <p:extLst>
      <p:ext uri="{BB962C8B-B14F-4D97-AF65-F5344CB8AC3E}">
        <p14:creationId xmlns:p14="http://schemas.microsoft.com/office/powerpoint/2010/main" val="70180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493"/>
          <a:stretch/>
        </p:blipFill>
        <p:spPr bwMode="auto">
          <a:xfrm>
            <a:off x="0" y="0"/>
            <a:ext cx="129726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75391" y="121171"/>
            <a:ext cx="350122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500" b="1" dirty="0" smtClean="0">
                <a:solidFill>
                  <a:srgbClr val="000000"/>
                </a:solidFill>
                <a:latin typeface="Garamond"/>
                <a:cs typeface="Garamond"/>
              </a:rPr>
              <a:t>Default and Exit:</a:t>
            </a:r>
          </a:p>
          <a:p>
            <a:pPr algn="ctr"/>
            <a:r>
              <a:rPr lang="en-US" sz="3500" b="1" dirty="0" smtClean="0">
                <a:solidFill>
                  <a:srgbClr val="000000"/>
                </a:solidFill>
                <a:latin typeface="Garamond"/>
                <a:cs typeface="Garamond"/>
              </a:rPr>
              <a:t>Argentina</a:t>
            </a:r>
            <a:endParaRPr lang="en-US" sz="3500" b="1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7645" y="1488346"/>
            <a:ext cx="71252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Banking system collapsed, but only one quarter of continued recession 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Then growth: 63 percent in six years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Recovers pre-crisis GDP within 3 years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Allow 2/3 reduction in poverty and extreme poverty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Large increases in social spending, reduced inequality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Huge Success </a:t>
            </a:r>
          </a:p>
        </p:txBody>
      </p:sp>
    </p:spTree>
    <p:extLst>
      <p:ext uri="{BB962C8B-B14F-4D97-AF65-F5344CB8AC3E}">
        <p14:creationId xmlns:p14="http://schemas.microsoft.com/office/powerpoint/2010/main" val="66974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208"/>
          <a:stretch/>
        </p:blipFill>
        <p:spPr bwMode="auto">
          <a:xfrm>
            <a:off x="0" y="0"/>
            <a:ext cx="131176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65273" y="133282"/>
            <a:ext cx="356261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Garamond"/>
                <a:cs typeface="Garamond"/>
              </a:rPr>
              <a:t>Argentina vs. Greece</a:t>
            </a:r>
            <a:endParaRPr lang="en-US" sz="3000" b="1" dirty="0"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65273" y="527982"/>
            <a:ext cx="5526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Garamond"/>
                <a:cs typeface="Garamond"/>
              </a:rPr>
              <a:t>Comparative GDP Recovery Paths: Argentina (1996-2007) vs. Greece (2005-2016)</a:t>
            </a:r>
            <a:endParaRPr lang="en-US" dirty="0" smtClean="0">
              <a:latin typeface="Garamond"/>
              <a:cs typeface="Garam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65273" y="5715000"/>
            <a:ext cx="33497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Source: </a:t>
            </a:r>
            <a:r>
              <a:rPr lang="en-US" sz="1600" dirty="0" err="1" smtClean="0">
                <a:latin typeface="Garamond"/>
                <a:cs typeface="Garamond"/>
              </a:rPr>
              <a:t>Weisbrot</a:t>
            </a:r>
            <a:r>
              <a:rPr lang="en-US" sz="1600" dirty="0" smtClean="0">
                <a:latin typeface="Garamond"/>
                <a:cs typeface="Garamond"/>
              </a:rPr>
              <a:t> and Montecino (2012)</a:t>
            </a:r>
            <a:endParaRPr lang="en-US" sz="1600" dirty="0">
              <a:latin typeface="Garamond"/>
              <a:cs typeface="Garamond"/>
            </a:endParaRPr>
          </a:p>
        </p:txBody>
      </p:sp>
      <p:graphicFrame>
        <p:nvGraphicFramePr>
          <p:cNvPr id="8" name="Char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1474525"/>
              </p:ext>
            </p:extLst>
          </p:nvPr>
        </p:nvGraphicFramePr>
        <p:xfrm>
          <a:off x="883427" y="1143000"/>
          <a:ext cx="737714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6413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493"/>
          <a:stretch/>
        </p:blipFill>
        <p:spPr bwMode="auto">
          <a:xfrm>
            <a:off x="0" y="0"/>
            <a:ext cx="129726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18060" y="121171"/>
            <a:ext cx="7015901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500" b="1" dirty="0" smtClean="0">
                <a:solidFill>
                  <a:srgbClr val="000000"/>
                </a:solidFill>
                <a:latin typeface="Garamond"/>
                <a:cs typeface="Garamond"/>
              </a:rPr>
              <a:t>Argentine Recovery Misunderstood</a:t>
            </a:r>
            <a:endParaRPr lang="en-US" sz="3500" b="1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7645" y="1488346"/>
            <a:ext cx="71252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Not a commodities boom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Not even export led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L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ed by domestic consumption and investment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Change in macroeconomic policy was key: change from pro-cyclical to pro-growth</a:t>
            </a:r>
          </a:p>
        </p:txBody>
      </p:sp>
    </p:spTree>
    <p:extLst>
      <p:ext uri="{BB962C8B-B14F-4D97-AF65-F5344CB8AC3E}">
        <p14:creationId xmlns:p14="http://schemas.microsoft.com/office/powerpoint/2010/main" val="139727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493"/>
          <a:stretch/>
        </p:blipFill>
        <p:spPr bwMode="auto">
          <a:xfrm>
            <a:off x="0" y="0"/>
            <a:ext cx="129726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19257" y="121171"/>
            <a:ext cx="6613522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500" b="1" dirty="0" smtClean="0">
                <a:solidFill>
                  <a:srgbClr val="000000"/>
                </a:solidFill>
                <a:latin typeface="Garamond"/>
                <a:cs typeface="Garamond"/>
              </a:rPr>
              <a:t>Greek advantages over Argentina</a:t>
            </a:r>
            <a:endParaRPr lang="en-US" sz="3500" b="1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7645" y="1488346"/>
            <a:ext cx="71252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Export sector twice as big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More potential sources of borrowing, if needed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More developed economy, banking system</a:t>
            </a:r>
          </a:p>
        </p:txBody>
      </p:sp>
    </p:spTree>
    <p:extLst>
      <p:ext uri="{BB962C8B-B14F-4D97-AF65-F5344CB8AC3E}">
        <p14:creationId xmlns:p14="http://schemas.microsoft.com/office/powerpoint/2010/main" val="15581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493"/>
          <a:stretch/>
        </p:blipFill>
        <p:spPr bwMode="auto">
          <a:xfrm>
            <a:off x="0" y="0"/>
            <a:ext cx="129726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810493" y="121171"/>
            <a:ext cx="3831059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500" b="1" dirty="0" smtClean="0">
                <a:solidFill>
                  <a:srgbClr val="000000"/>
                </a:solidFill>
                <a:latin typeface="Garamond"/>
                <a:cs typeface="Garamond"/>
              </a:rPr>
              <a:t>Outlook for Greece</a:t>
            </a:r>
            <a:endParaRPr lang="en-US" sz="3500" b="1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7645" y="1488346"/>
            <a:ext cx="7125256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Sizeable probability of default/exit on current path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Much more pain and slow recovery projected, at best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Default/exit, if done right, could bring much faster recovery after initial crisis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A responsible government should consider this option seriously</a:t>
            </a:r>
          </a:p>
        </p:txBody>
      </p:sp>
    </p:spTree>
    <p:extLst>
      <p:ext uri="{BB962C8B-B14F-4D97-AF65-F5344CB8AC3E}">
        <p14:creationId xmlns:p14="http://schemas.microsoft.com/office/powerpoint/2010/main" val="348728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493"/>
          <a:stretch/>
        </p:blipFill>
        <p:spPr bwMode="auto">
          <a:xfrm>
            <a:off x="0" y="0"/>
            <a:ext cx="129726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98851" y="1969698"/>
            <a:ext cx="754629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latin typeface="Garamond"/>
                <a:cs typeface="Garamond"/>
              </a:rPr>
              <a:t>“The balance of risks to Europe’s near-term growth remains to the downside … a renewed escalation of the euro crisis remains a possibility so long as the underlying issues are not resolved.”</a:t>
            </a:r>
          </a:p>
          <a:p>
            <a:pPr algn="just"/>
            <a:endParaRPr lang="en-US" sz="3000" dirty="0" smtClean="0">
              <a:latin typeface="Garamond"/>
              <a:cs typeface="Garamond"/>
            </a:endParaRPr>
          </a:p>
          <a:p>
            <a:pPr algn="ctr"/>
            <a:r>
              <a:rPr lang="en-US" sz="3000" dirty="0" smtClean="0">
                <a:latin typeface="Garamond"/>
                <a:cs typeface="Garamond"/>
              </a:rPr>
              <a:t>-</a:t>
            </a:r>
            <a:r>
              <a:rPr lang="en-US" sz="2700" dirty="0" smtClean="0">
                <a:latin typeface="Garamond"/>
                <a:cs typeface="Garamond"/>
              </a:rPr>
              <a:t>IMF WEO April 2012</a:t>
            </a:r>
            <a:endParaRPr lang="en-US" sz="2700" dirty="0">
              <a:latin typeface="Garamond"/>
              <a:cs typeface="Garamon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18821" y="121171"/>
            <a:ext cx="5814412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500" b="1" dirty="0" smtClean="0">
                <a:solidFill>
                  <a:srgbClr val="000000"/>
                </a:solidFill>
                <a:latin typeface="Garamond"/>
                <a:cs typeface="Garamond"/>
              </a:rPr>
              <a:t>Eurozone in Recession</a:t>
            </a:r>
            <a:endParaRPr lang="en-US" sz="4500" b="1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84366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493"/>
          <a:stretch/>
        </p:blipFill>
        <p:spPr bwMode="auto">
          <a:xfrm>
            <a:off x="0" y="0"/>
            <a:ext cx="129726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341849" y="2693088"/>
            <a:ext cx="24603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0000"/>
                </a:solidFill>
                <a:latin typeface="Garamond"/>
                <a:cs typeface="Garamond"/>
              </a:rPr>
              <a:t>Greece</a:t>
            </a:r>
            <a:endParaRPr lang="en-US" sz="6000" b="1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85977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493"/>
          <a:stretch/>
        </p:blipFill>
        <p:spPr bwMode="auto">
          <a:xfrm>
            <a:off x="0" y="0"/>
            <a:ext cx="129726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3124" y="1054100"/>
            <a:ext cx="8567539" cy="47323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65273" y="5839927"/>
            <a:ext cx="28325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Source: IMF WEO (Spring 2012)</a:t>
            </a:r>
            <a:endParaRPr lang="en-US" sz="1600" dirty="0">
              <a:latin typeface="Garamond"/>
              <a:cs typeface="Garamon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65273" y="133282"/>
            <a:ext cx="323678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Garamond"/>
                <a:cs typeface="Garamond"/>
              </a:rPr>
              <a:t>European Outlook</a:t>
            </a:r>
            <a:endParaRPr lang="en-US" sz="3000" b="1" dirty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4160350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208"/>
          <a:stretch/>
        </p:blipFill>
        <p:spPr bwMode="auto">
          <a:xfrm>
            <a:off x="0" y="0"/>
            <a:ext cx="131176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Char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3193319"/>
              </p:ext>
            </p:extLst>
          </p:nvPr>
        </p:nvGraphicFramePr>
        <p:xfrm>
          <a:off x="946547" y="1143000"/>
          <a:ext cx="725090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65273" y="133282"/>
            <a:ext cx="185542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Garamond"/>
                <a:cs typeface="Garamond"/>
              </a:rPr>
              <a:t>Euro Area</a:t>
            </a:r>
            <a:endParaRPr lang="en-US" sz="3000" b="1" dirty="0"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65273" y="527982"/>
            <a:ext cx="5526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Annualized Quarterly Growth</a:t>
            </a:r>
          </a:p>
          <a:p>
            <a:r>
              <a:rPr lang="en-US" dirty="0" smtClean="0">
                <a:latin typeface="Garamond"/>
                <a:cs typeface="Garamond"/>
              </a:rPr>
              <a:t>(2005 Constant Seasonally Adjusted Euros)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65273" y="5715000"/>
            <a:ext cx="15097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Source: Eurostat</a:t>
            </a:r>
            <a:endParaRPr lang="en-US" sz="1600" dirty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38546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208"/>
          <a:stretch/>
        </p:blipFill>
        <p:spPr bwMode="auto">
          <a:xfrm>
            <a:off x="0" y="0"/>
            <a:ext cx="131176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65273" y="133282"/>
            <a:ext cx="168898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Garamond"/>
                <a:cs typeface="Garamond"/>
              </a:rPr>
              <a:t>Germany</a:t>
            </a:r>
            <a:endParaRPr lang="en-US" sz="3000" b="1" dirty="0"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65273" y="527982"/>
            <a:ext cx="5526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Annualized Quarterly Growth</a:t>
            </a:r>
          </a:p>
          <a:p>
            <a:r>
              <a:rPr lang="en-US" dirty="0" smtClean="0">
                <a:latin typeface="Garamond"/>
                <a:cs typeface="Garamond"/>
              </a:rPr>
              <a:t>(2005 Constant Seasonally Adjusted Euros)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65273" y="5715000"/>
            <a:ext cx="15097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Source: Eurostat</a:t>
            </a:r>
            <a:endParaRPr lang="en-US" sz="1600" dirty="0">
              <a:latin typeface="Garamond"/>
              <a:cs typeface="Garamond"/>
            </a:endParaRPr>
          </a:p>
        </p:txBody>
      </p:sp>
      <p:graphicFrame>
        <p:nvGraphicFramePr>
          <p:cNvPr id="7" name="Char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9529929"/>
              </p:ext>
            </p:extLst>
          </p:nvPr>
        </p:nvGraphicFramePr>
        <p:xfrm>
          <a:off x="946547" y="1143000"/>
          <a:ext cx="725090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8692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208"/>
          <a:stretch/>
        </p:blipFill>
        <p:spPr bwMode="auto">
          <a:xfrm>
            <a:off x="0" y="0"/>
            <a:ext cx="131176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65273" y="133282"/>
            <a:ext cx="130351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Garamond"/>
                <a:cs typeface="Garamond"/>
              </a:rPr>
              <a:t>France</a:t>
            </a:r>
            <a:endParaRPr lang="en-US" sz="3000" b="1" dirty="0"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65273" y="527982"/>
            <a:ext cx="5526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Annualized Quarterly Growth</a:t>
            </a:r>
          </a:p>
          <a:p>
            <a:r>
              <a:rPr lang="en-US" dirty="0" smtClean="0">
                <a:latin typeface="Garamond"/>
                <a:cs typeface="Garamond"/>
              </a:rPr>
              <a:t>(2005 Constant Seasonally Adjusted Euros)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65273" y="5715000"/>
            <a:ext cx="15097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Source: Eurostat</a:t>
            </a:r>
            <a:endParaRPr lang="en-US" sz="1600" dirty="0">
              <a:latin typeface="Garamond"/>
              <a:cs typeface="Garamond"/>
            </a:endParaRPr>
          </a:p>
        </p:txBody>
      </p:sp>
      <p:graphicFrame>
        <p:nvGraphicFramePr>
          <p:cNvPr id="8" name="Char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0656134"/>
              </p:ext>
            </p:extLst>
          </p:nvPr>
        </p:nvGraphicFramePr>
        <p:xfrm>
          <a:off x="946547" y="1143000"/>
          <a:ext cx="725090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3297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208"/>
          <a:stretch/>
        </p:blipFill>
        <p:spPr bwMode="auto">
          <a:xfrm>
            <a:off x="0" y="0"/>
            <a:ext cx="131176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65273" y="133282"/>
            <a:ext cx="221403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Garamond"/>
                <a:cs typeface="Garamond"/>
              </a:rPr>
              <a:t>Netherlands</a:t>
            </a:r>
            <a:endParaRPr lang="en-US" sz="3000" b="1" dirty="0"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65273" y="527982"/>
            <a:ext cx="5526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Annualized Quarterly Growth</a:t>
            </a:r>
          </a:p>
          <a:p>
            <a:r>
              <a:rPr lang="en-US" dirty="0" smtClean="0">
                <a:latin typeface="Garamond"/>
                <a:cs typeface="Garamond"/>
              </a:rPr>
              <a:t>(2005 Constant Seasonally Adjusted Euros)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65273" y="5715000"/>
            <a:ext cx="15097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Source: Eurostat</a:t>
            </a:r>
            <a:endParaRPr lang="en-US" sz="1600" dirty="0">
              <a:latin typeface="Garamond"/>
              <a:cs typeface="Garamond"/>
            </a:endParaRPr>
          </a:p>
        </p:txBody>
      </p:sp>
      <p:graphicFrame>
        <p:nvGraphicFramePr>
          <p:cNvPr id="7" name="Char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7442680"/>
              </p:ext>
            </p:extLst>
          </p:nvPr>
        </p:nvGraphicFramePr>
        <p:xfrm>
          <a:off x="946547" y="1143000"/>
          <a:ext cx="725090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8019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208"/>
          <a:stretch/>
        </p:blipFill>
        <p:spPr bwMode="auto">
          <a:xfrm>
            <a:off x="0" y="0"/>
            <a:ext cx="131176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65273" y="133282"/>
            <a:ext cx="136268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Garamond"/>
                <a:cs typeface="Garamond"/>
              </a:rPr>
              <a:t>Ireland</a:t>
            </a:r>
            <a:endParaRPr lang="en-US" sz="3000" b="1" dirty="0"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65273" y="527982"/>
            <a:ext cx="5526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Annualized Quarterly Growth</a:t>
            </a:r>
          </a:p>
          <a:p>
            <a:r>
              <a:rPr lang="en-US" dirty="0" smtClean="0">
                <a:latin typeface="Garamond"/>
                <a:cs typeface="Garamond"/>
              </a:rPr>
              <a:t>(2005 Constant Seasonally Adjusted Euros)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65273" y="5715000"/>
            <a:ext cx="15097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Source: Eurostat</a:t>
            </a:r>
            <a:endParaRPr lang="en-US" sz="1600" dirty="0">
              <a:latin typeface="Garamond"/>
              <a:cs typeface="Garamond"/>
            </a:endParaRPr>
          </a:p>
        </p:txBody>
      </p:sp>
      <p:graphicFrame>
        <p:nvGraphicFramePr>
          <p:cNvPr id="8" name="Char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991473"/>
              </p:ext>
            </p:extLst>
          </p:nvPr>
        </p:nvGraphicFramePr>
        <p:xfrm>
          <a:off x="946547" y="1143000"/>
          <a:ext cx="725090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5538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208"/>
          <a:stretch/>
        </p:blipFill>
        <p:spPr bwMode="auto">
          <a:xfrm>
            <a:off x="0" y="0"/>
            <a:ext cx="131176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65273" y="133282"/>
            <a:ext cx="158472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Garamond"/>
                <a:cs typeface="Garamond"/>
              </a:rPr>
              <a:t>Portugal</a:t>
            </a:r>
            <a:endParaRPr lang="en-US" sz="3000" b="1" dirty="0"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65273" y="527982"/>
            <a:ext cx="5526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Annualized Quarterly Growth</a:t>
            </a:r>
          </a:p>
          <a:p>
            <a:r>
              <a:rPr lang="en-US" dirty="0" smtClean="0">
                <a:latin typeface="Garamond"/>
                <a:cs typeface="Garamond"/>
              </a:rPr>
              <a:t>(2005 Constant Seasonally Adjusted Euros)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65273" y="5715000"/>
            <a:ext cx="15097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Source: Eurostat</a:t>
            </a:r>
            <a:endParaRPr lang="en-US" sz="1600" dirty="0">
              <a:latin typeface="Garamond"/>
              <a:cs typeface="Garamond"/>
            </a:endParaRPr>
          </a:p>
        </p:txBody>
      </p:sp>
      <p:graphicFrame>
        <p:nvGraphicFramePr>
          <p:cNvPr id="7" name="Char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720733"/>
              </p:ext>
            </p:extLst>
          </p:nvPr>
        </p:nvGraphicFramePr>
        <p:xfrm>
          <a:off x="946547" y="1143000"/>
          <a:ext cx="725090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6093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208"/>
          <a:stretch/>
        </p:blipFill>
        <p:spPr bwMode="auto">
          <a:xfrm>
            <a:off x="0" y="0"/>
            <a:ext cx="131176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65273" y="133282"/>
            <a:ext cx="92845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Garamond"/>
                <a:cs typeface="Garamond"/>
              </a:rPr>
              <a:t>Italy</a:t>
            </a:r>
            <a:endParaRPr lang="en-US" sz="3000" b="1" dirty="0"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65273" y="527982"/>
            <a:ext cx="5526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Annualized Quarterly Growth</a:t>
            </a:r>
          </a:p>
          <a:p>
            <a:r>
              <a:rPr lang="en-US" dirty="0" smtClean="0">
                <a:latin typeface="Garamond"/>
                <a:cs typeface="Garamond"/>
              </a:rPr>
              <a:t>(2005 Constant Seasonally Adjusted Euros)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65273" y="5715000"/>
            <a:ext cx="15097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Source: Eurostat</a:t>
            </a:r>
            <a:endParaRPr lang="en-US" sz="1600" dirty="0">
              <a:latin typeface="Garamond"/>
              <a:cs typeface="Garamond"/>
            </a:endParaRPr>
          </a:p>
        </p:txBody>
      </p:sp>
      <p:graphicFrame>
        <p:nvGraphicFramePr>
          <p:cNvPr id="8" name="Char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6162966"/>
              </p:ext>
            </p:extLst>
          </p:nvPr>
        </p:nvGraphicFramePr>
        <p:xfrm>
          <a:off x="946547" y="1143000"/>
          <a:ext cx="725090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0979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208"/>
          <a:stretch/>
        </p:blipFill>
        <p:spPr bwMode="auto">
          <a:xfrm>
            <a:off x="0" y="0"/>
            <a:ext cx="131176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65273" y="133282"/>
            <a:ext cx="10983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Garamond"/>
                <a:cs typeface="Garamond"/>
              </a:rPr>
              <a:t>Spain</a:t>
            </a:r>
            <a:endParaRPr lang="en-US" sz="3000" b="1" dirty="0"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65273" y="527982"/>
            <a:ext cx="5526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Annualized Quarterly Growth</a:t>
            </a:r>
          </a:p>
          <a:p>
            <a:r>
              <a:rPr lang="en-US" dirty="0" smtClean="0">
                <a:latin typeface="Garamond"/>
                <a:cs typeface="Garamond"/>
              </a:rPr>
              <a:t>(2005 Constant Seasonally Adjusted Euros)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65273" y="5715000"/>
            <a:ext cx="15097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Source: Eurostat</a:t>
            </a:r>
            <a:endParaRPr lang="en-US" sz="1600" dirty="0">
              <a:latin typeface="Garamond"/>
              <a:cs typeface="Garamond"/>
            </a:endParaRPr>
          </a:p>
        </p:txBody>
      </p:sp>
      <p:graphicFrame>
        <p:nvGraphicFramePr>
          <p:cNvPr id="7" name="Char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6728821"/>
              </p:ext>
            </p:extLst>
          </p:nvPr>
        </p:nvGraphicFramePr>
        <p:xfrm>
          <a:off x="946547" y="1143000"/>
          <a:ext cx="725090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92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208"/>
          <a:stretch/>
        </p:blipFill>
        <p:spPr bwMode="auto">
          <a:xfrm>
            <a:off x="0" y="0"/>
            <a:ext cx="131176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65273" y="133282"/>
            <a:ext cx="491289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Garamond"/>
                <a:cs typeface="Garamond"/>
              </a:rPr>
              <a:t>Greece: Unemployment Rate</a:t>
            </a:r>
            <a:endParaRPr lang="en-US" sz="3000" b="1" dirty="0"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65273" y="527982"/>
            <a:ext cx="5526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(Projections Start in 2012)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65273" y="5715000"/>
            <a:ext cx="17106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Source: IMF WEO</a:t>
            </a:r>
            <a:endParaRPr lang="en-US" sz="1600" dirty="0">
              <a:latin typeface="Garamond"/>
              <a:cs typeface="Garamond"/>
            </a:endParaRPr>
          </a:p>
        </p:txBody>
      </p:sp>
      <p:graphicFrame>
        <p:nvGraphicFramePr>
          <p:cNvPr id="8" name="Char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8733454"/>
              </p:ext>
            </p:extLst>
          </p:nvPr>
        </p:nvGraphicFramePr>
        <p:xfrm>
          <a:off x="803773" y="1143000"/>
          <a:ext cx="7536454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4681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493"/>
          <a:stretch/>
        </p:blipFill>
        <p:spPr bwMode="auto">
          <a:xfrm>
            <a:off x="0" y="0"/>
            <a:ext cx="129726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63561" y="121171"/>
            <a:ext cx="532485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500" b="1" dirty="0" smtClean="0">
                <a:solidFill>
                  <a:srgbClr val="000000"/>
                </a:solidFill>
                <a:latin typeface="Garamond"/>
                <a:cs typeface="Garamond"/>
              </a:rPr>
              <a:t>Most important Problem:</a:t>
            </a:r>
          </a:p>
          <a:p>
            <a:pPr algn="ctr"/>
            <a:r>
              <a:rPr lang="en-US" sz="3500" b="1" dirty="0" smtClean="0">
                <a:solidFill>
                  <a:srgbClr val="000000"/>
                </a:solidFill>
                <a:latin typeface="Garamond"/>
                <a:cs typeface="Garamond"/>
              </a:rPr>
              <a:t>Fiscal policy is pro-cyclical</a:t>
            </a:r>
            <a:endParaRPr lang="en-US" sz="3500" b="1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7645" y="1488346"/>
            <a:ext cx="7125256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2010-2011: Greece adopts measures to cut spending by 8.7 percent of GDP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(For comparison: $1.3 trillion in the U.S.)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As the economy shrinks, it becomes harder to make the revenue targets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IMF has been way off in its projections and getting worse:</a:t>
            </a:r>
          </a:p>
        </p:txBody>
      </p:sp>
    </p:spTree>
    <p:extLst>
      <p:ext uri="{BB962C8B-B14F-4D97-AF65-F5344CB8AC3E}">
        <p14:creationId xmlns:p14="http://schemas.microsoft.com/office/powerpoint/2010/main" val="377944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208"/>
          <a:stretch/>
        </p:blipFill>
        <p:spPr bwMode="auto">
          <a:xfrm>
            <a:off x="0" y="0"/>
            <a:ext cx="131176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65273" y="133282"/>
            <a:ext cx="495309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Garamond"/>
                <a:cs typeface="Garamond"/>
              </a:rPr>
              <a:t>Ireland: Unemployment Rate</a:t>
            </a:r>
            <a:endParaRPr lang="en-US" sz="3000" b="1" dirty="0"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65273" y="527982"/>
            <a:ext cx="5526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(Projections Start in 2012)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65273" y="5715000"/>
            <a:ext cx="17106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Source: IMF WEO</a:t>
            </a:r>
            <a:endParaRPr lang="en-US" sz="1600" dirty="0">
              <a:latin typeface="Garamond"/>
              <a:cs typeface="Garamond"/>
            </a:endParaRPr>
          </a:p>
        </p:txBody>
      </p:sp>
      <p:graphicFrame>
        <p:nvGraphicFramePr>
          <p:cNvPr id="7" name="Char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6968777"/>
              </p:ext>
            </p:extLst>
          </p:nvPr>
        </p:nvGraphicFramePr>
        <p:xfrm>
          <a:off x="803773" y="1143000"/>
          <a:ext cx="7536454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5207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208"/>
          <a:stretch/>
        </p:blipFill>
        <p:spPr bwMode="auto">
          <a:xfrm>
            <a:off x="0" y="0"/>
            <a:ext cx="131176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65273" y="133282"/>
            <a:ext cx="517514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Garamond"/>
                <a:cs typeface="Garamond"/>
              </a:rPr>
              <a:t>Portugal: Unemployment Rate</a:t>
            </a:r>
            <a:endParaRPr lang="en-US" sz="3000" b="1" dirty="0"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65273" y="527982"/>
            <a:ext cx="5526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(Projections Start in 2012)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65273" y="5715000"/>
            <a:ext cx="17106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Source: IMF WEO</a:t>
            </a:r>
            <a:endParaRPr lang="en-US" sz="1600" dirty="0">
              <a:latin typeface="Garamond"/>
              <a:cs typeface="Garamond"/>
            </a:endParaRPr>
          </a:p>
        </p:txBody>
      </p:sp>
      <p:graphicFrame>
        <p:nvGraphicFramePr>
          <p:cNvPr id="7" name="Char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0705301"/>
              </p:ext>
            </p:extLst>
          </p:nvPr>
        </p:nvGraphicFramePr>
        <p:xfrm>
          <a:off x="803773" y="1143000"/>
          <a:ext cx="7536454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5825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208"/>
          <a:stretch/>
        </p:blipFill>
        <p:spPr bwMode="auto">
          <a:xfrm>
            <a:off x="0" y="0"/>
            <a:ext cx="131176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65273" y="133282"/>
            <a:ext cx="468879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Garamond"/>
                <a:cs typeface="Garamond"/>
              </a:rPr>
              <a:t>Spain: Unemployment Rate</a:t>
            </a:r>
            <a:endParaRPr lang="en-US" sz="3000" b="1" dirty="0"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65273" y="527982"/>
            <a:ext cx="5526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(Projections Start in 2012)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65273" y="5715000"/>
            <a:ext cx="17106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Source: IMF WEO</a:t>
            </a:r>
            <a:endParaRPr lang="en-US" sz="1600" dirty="0">
              <a:latin typeface="Garamond"/>
              <a:cs typeface="Garamond"/>
            </a:endParaRPr>
          </a:p>
        </p:txBody>
      </p:sp>
      <p:graphicFrame>
        <p:nvGraphicFramePr>
          <p:cNvPr id="8" name="Char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189635"/>
              </p:ext>
            </p:extLst>
          </p:nvPr>
        </p:nvGraphicFramePr>
        <p:xfrm>
          <a:off x="803773" y="1143000"/>
          <a:ext cx="7536454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899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208"/>
          <a:stretch/>
        </p:blipFill>
        <p:spPr bwMode="auto">
          <a:xfrm>
            <a:off x="0" y="0"/>
            <a:ext cx="131176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65273" y="133282"/>
            <a:ext cx="566317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Garamond"/>
                <a:cs typeface="Garamond"/>
              </a:rPr>
              <a:t>Change in REER: 2006Q1-2011Q3</a:t>
            </a:r>
            <a:endParaRPr lang="en-US" sz="3000" b="1" dirty="0"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65273" y="527982"/>
            <a:ext cx="5526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(Deflated by Consumer Price Index and Unit Labor Costs)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65273" y="5715000"/>
            <a:ext cx="15097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Source: Eurostat</a:t>
            </a:r>
            <a:endParaRPr lang="en-US" sz="1600" dirty="0">
              <a:latin typeface="Garamond"/>
              <a:cs typeface="Garamond"/>
            </a:endParaRPr>
          </a:p>
        </p:txBody>
      </p:sp>
      <p:graphicFrame>
        <p:nvGraphicFramePr>
          <p:cNvPr id="7" name="Char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870253"/>
              </p:ext>
            </p:extLst>
          </p:nvPr>
        </p:nvGraphicFramePr>
        <p:xfrm>
          <a:off x="458150" y="1143000"/>
          <a:ext cx="8227701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649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208"/>
          <a:stretch/>
        </p:blipFill>
        <p:spPr bwMode="auto">
          <a:xfrm>
            <a:off x="0" y="0"/>
            <a:ext cx="131176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65273" y="133282"/>
            <a:ext cx="434445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Garamond"/>
                <a:cs typeface="Garamond"/>
              </a:rPr>
              <a:t>Spain: National Accounts</a:t>
            </a:r>
            <a:endParaRPr lang="en-US" sz="3000" b="1" dirty="0"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65273" y="527982"/>
            <a:ext cx="5526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Contributions to Growth</a:t>
            </a:r>
          </a:p>
          <a:p>
            <a:r>
              <a:rPr lang="en-US" dirty="0" smtClean="0">
                <a:latin typeface="Garamond"/>
                <a:cs typeface="Garamond"/>
              </a:rPr>
              <a:t>(2005 Constant Euros) 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65273" y="5715000"/>
            <a:ext cx="39828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Source: Eurostat and Ministry of Finance Spain</a:t>
            </a:r>
            <a:endParaRPr lang="en-US" sz="1600" dirty="0">
              <a:latin typeface="Garamond"/>
              <a:cs typeface="Garamond"/>
            </a:endParaRPr>
          </a:p>
        </p:txBody>
      </p:sp>
      <p:graphicFrame>
        <p:nvGraphicFramePr>
          <p:cNvPr id="8" name="Char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3806170"/>
              </p:ext>
            </p:extLst>
          </p:nvPr>
        </p:nvGraphicFramePr>
        <p:xfrm>
          <a:off x="889853" y="1143000"/>
          <a:ext cx="736429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889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208"/>
          <a:stretch/>
        </p:blipFill>
        <p:spPr bwMode="auto">
          <a:xfrm>
            <a:off x="0" y="0"/>
            <a:ext cx="131176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65273" y="133282"/>
            <a:ext cx="434445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Garamond"/>
                <a:cs typeface="Garamond"/>
              </a:rPr>
              <a:t>Spain: National Accounts</a:t>
            </a:r>
            <a:endParaRPr lang="en-US" sz="3000" b="1" dirty="0"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65273" y="527982"/>
            <a:ext cx="5526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Contributions to Growth</a:t>
            </a:r>
          </a:p>
          <a:p>
            <a:r>
              <a:rPr lang="en-US" dirty="0" smtClean="0">
                <a:latin typeface="Garamond"/>
                <a:cs typeface="Garamond"/>
              </a:rPr>
              <a:t>(2005 Constant Euros) 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65273" y="5715000"/>
            <a:ext cx="39828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Source: Eurostat and Ministry of Finance Spain</a:t>
            </a:r>
            <a:endParaRPr lang="en-US" sz="1600" dirty="0">
              <a:latin typeface="Garamond"/>
              <a:cs typeface="Garamond"/>
            </a:endParaRPr>
          </a:p>
        </p:txBody>
      </p:sp>
      <p:graphicFrame>
        <p:nvGraphicFramePr>
          <p:cNvPr id="8" name="Char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5707493"/>
              </p:ext>
            </p:extLst>
          </p:nvPr>
        </p:nvGraphicFramePr>
        <p:xfrm>
          <a:off x="889853" y="1143000"/>
          <a:ext cx="736429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137790" y="4563859"/>
            <a:ext cx="1193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Verdana"/>
                <a:cs typeface="Verdana"/>
              </a:rPr>
              <a:t>Planned Gov.</a:t>
            </a:r>
          </a:p>
          <a:p>
            <a:pPr algn="ctr"/>
            <a:r>
              <a:rPr lang="en-US" sz="1200" dirty="0" smtClean="0">
                <a:latin typeface="Verdana"/>
                <a:cs typeface="Verdana"/>
              </a:rPr>
              <a:t>Cuts</a:t>
            </a:r>
            <a:endParaRPr lang="en-US" sz="12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18766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208"/>
          <a:stretch/>
        </p:blipFill>
        <p:spPr bwMode="auto">
          <a:xfrm>
            <a:off x="0" y="0"/>
            <a:ext cx="131176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65273" y="133282"/>
            <a:ext cx="380104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Garamond"/>
                <a:cs typeface="Garamond"/>
              </a:rPr>
              <a:t>Youth Unemployment</a:t>
            </a:r>
            <a:endParaRPr lang="en-US" sz="3000" b="1" dirty="0"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65273" y="527982"/>
            <a:ext cx="5526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(Percent of Labor Force Under 25)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65273" y="5715000"/>
            <a:ext cx="15097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Source: Eurostat</a:t>
            </a:r>
            <a:endParaRPr lang="en-US" sz="1600" dirty="0">
              <a:latin typeface="Garamond"/>
              <a:cs typeface="Garamond"/>
            </a:endParaRPr>
          </a:p>
        </p:txBody>
      </p:sp>
      <p:graphicFrame>
        <p:nvGraphicFramePr>
          <p:cNvPr id="8" name="Char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596347"/>
              </p:ext>
            </p:extLst>
          </p:nvPr>
        </p:nvGraphicFramePr>
        <p:xfrm>
          <a:off x="1039872" y="1143000"/>
          <a:ext cx="706425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696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208"/>
          <a:stretch/>
        </p:blipFill>
        <p:spPr bwMode="auto">
          <a:xfrm>
            <a:off x="0" y="0"/>
            <a:ext cx="131176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65273" y="133282"/>
            <a:ext cx="413613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Garamond"/>
                <a:cs typeface="Garamond"/>
              </a:rPr>
              <a:t>EU Net Interest Burden</a:t>
            </a:r>
            <a:endParaRPr lang="en-US" sz="3000" b="1" dirty="0"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65273" y="527982"/>
            <a:ext cx="5526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(Percent of GDP)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65273" y="5715000"/>
            <a:ext cx="22620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Source: IMF and Eurostat</a:t>
            </a:r>
            <a:endParaRPr lang="en-US" sz="1600" dirty="0">
              <a:latin typeface="Garamond"/>
              <a:cs typeface="Garamond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4335485"/>
              </p:ext>
            </p:extLst>
          </p:nvPr>
        </p:nvGraphicFramePr>
        <p:xfrm>
          <a:off x="594360" y="1143000"/>
          <a:ext cx="795528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359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493"/>
          <a:stretch/>
        </p:blipFill>
        <p:spPr bwMode="auto">
          <a:xfrm>
            <a:off x="0" y="0"/>
            <a:ext cx="129726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7645" y="1488346"/>
            <a:ext cx="71252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Interest burden is what matters most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ECB can keep that from growing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07747" y="121171"/>
            <a:ext cx="2436541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500" b="1" dirty="0" smtClean="0">
                <a:solidFill>
                  <a:srgbClr val="000000"/>
                </a:solidFill>
                <a:latin typeface="Garamond"/>
                <a:cs typeface="Garamond"/>
              </a:rPr>
              <a:t>Alternatives</a:t>
            </a:r>
            <a:endParaRPr lang="en-US" sz="3500" b="1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9578012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493"/>
          <a:stretch/>
        </p:blipFill>
        <p:spPr bwMode="auto">
          <a:xfrm>
            <a:off x="0" y="0"/>
            <a:ext cx="129726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40910" y="121171"/>
            <a:ext cx="357020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500" b="1" dirty="0" smtClean="0">
                <a:solidFill>
                  <a:srgbClr val="000000"/>
                </a:solidFill>
                <a:latin typeface="Garamond"/>
                <a:cs typeface="Garamond"/>
              </a:rPr>
              <a:t>Fiscal Tightening</a:t>
            </a:r>
            <a:endParaRPr lang="en-US" sz="3500" b="1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7645" y="1488346"/>
            <a:ext cx="7125256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Ireland: Spending cut by €6.5 billion between 2008-2011 (3.6 percent of 2008 GDP or 4.2 percent of 2011 GDP)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France: Sarkozy pledges balanced budget by 2016 (deficit currently 5.3 percent of GDP)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Spain: €27 billion in cuts from 2012 budget (2.3 percent of GDP in one year)</a:t>
            </a:r>
          </a:p>
        </p:txBody>
      </p:sp>
    </p:spTree>
    <p:extLst>
      <p:ext uri="{BB962C8B-B14F-4D97-AF65-F5344CB8AC3E}">
        <p14:creationId xmlns:p14="http://schemas.microsoft.com/office/powerpoint/2010/main" val="1463529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493"/>
          <a:stretch/>
        </p:blipFill>
        <p:spPr bwMode="auto">
          <a:xfrm>
            <a:off x="0" y="0"/>
            <a:ext cx="129726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97263" y="121172"/>
            <a:ext cx="3163528" cy="9694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Garamond"/>
                <a:cs typeface="Garamond"/>
              </a:rPr>
              <a:t>Greece:</a:t>
            </a:r>
          </a:p>
          <a:p>
            <a:r>
              <a:rPr lang="en-US" sz="2500" b="1" dirty="0" smtClean="0">
                <a:solidFill>
                  <a:srgbClr val="000000"/>
                </a:solidFill>
                <a:latin typeface="Garamond"/>
                <a:cs typeface="Garamond"/>
              </a:rPr>
              <a:t>Real GDP Projections</a:t>
            </a:r>
            <a:endParaRPr lang="en-US" sz="2500" b="1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  <p:graphicFrame>
        <p:nvGraphicFramePr>
          <p:cNvPr id="5" name="Char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9704802"/>
              </p:ext>
            </p:extLst>
          </p:nvPr>
        </p:nvGraphicFramePr>
        <p:xfrm>
          <a:off x="959428" y="1143000"/>
          <a:ext cx="722514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4811" y="6144549"/>
            <a:ext cx="5147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Garamond"/>
                <a:cs typeface="Garamond"/>
              </a:rPr>
              <a:t>Source: IMF (various) and Hellenic Statistical Authority</a:t>
            </a:r>
            <a:endParaRPr lang="en-US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68737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493"/>
          <a:stretch/>
        </p:blipFill>
        <p:spPr bwMode="auto">
          <a:xfrm>
            <a:off x="0" y="0"/>
            <a:ext cx="129726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55851" y="121171"/>
            <a:ext cx="2340329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500" b="1" dirty="0" smtClean="0">
                <a:solidFill>
                  <a:srgbClr val="000000"/>
                </a:solidFill>
                <a:latin typeface="Garamond"/>
                <a:cs typeface="Garamond"/>
              </a:rPr>
              <a:t>Conclusion</a:t>
            </a:r>
            <a:endParaRPr lang="en-US" sz="3500" b="1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7645" y="1488346"/>
            <a:ext cx="71252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Europe’s crisis is not a debt crisis but a crisis caused by bad policy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It has slowed world growth significantly and could do so again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Feasible alternatives are available: ECB especially can end the crisis with bond purchases but refuses to do so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Individual countries should consider other options, including exit – may be less costly</a:t>
            </a:r>
          </a:p>
        </p:txBody>
      </p:sp>
    </p:spTree>
    <p:extLst>
      <p:ext uri="{BB962C8B-B14F-4D97-AF65-F5344CB8AC3E}">
        <p14:creationId xmlns:p14="http://schemas.microsoft.com/office/powerpoint/2010/main" val="3575925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493"/>
          <a:stretch/>
        </p:blipFill>
        <p:spPr bwMode="auto">
          <a:xfrm>
            <a:off x="0" y="0"/>
            <a:ext cx="129726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97263" y="121172"/>
            <a:ext cx="4622667" cy="9694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Garamond"/>
                <a:cs typeface="Garamond"/>
              </a:rPr>
              <a:t>Greece:</a:t>
            </a:r>
          </a:p>
          <a:p>
            <a:r>
              <a:rPr lang="en-US" sz="2500" b="1" dirty="0" smtClean="0">
                <a:solidFill>
                  <a:srgbClr val="000000"/>
                </a:solidFill>
                <a:latin typeface="Garamond"/>
                <a:cs typeface="Garamond"/>
              </a:rPr>
              <a:t>Unemployment Rate Projections</a:t>
            </a:r>
            <a:endParaRPr lang="en-US" sz="2500" b="1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4811" y="6144549"/>
            <a:ext cx="5147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Garamond"/>
                <a:cs typeface="Garamond"/>
              </a:rPr>
              <a:t>Source: IMF (various) and Hellenic Statistical Authority</a:t>
            </a:r>
            <a:endParaRPr lang="en-US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  <p:graphicFrame>
        <p:nvGraphicFramePr>
          <p:cNvPr id="7" name="Char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1767948"/>
              </p:ext>
            </p:extLst>
          </p:nvPr>
        </p:nvGraphicFramePr>
        <p:xfrm>
          <a:off x="959427" y="1143000"/>
          <a:ext cx="722514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3726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493"/>
          <a:stretch/>
        </p:blipFill>
        <p:spPr bwMode="auto">
          <a:xfrm>
            <a:off x="0" y="0"/>
            <a:ext cx="129726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495861" y="121171"/>
            <a:ext cx="4460269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500" b="1" dirty="0" smtClean="0">
                <a:solidFill>
                  <a:srgbClr val="000000"/>
                </a:solidFill>
                <a:latin typeface="Garamond"/>
                <a:cs typeface="Garamond"/>
              </a:rPr>
              <a:t>Economic costs so far:</a:t>
            </a:r>
            <a:endParaRPr lang="en-US" sz="3500" b="1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7645" y="1488346"/>
            <a:ext cx="7125256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Loss of 15.8 percent of GDP (among worst of past century’s financial crises)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20.9 percent unemployment (Nov.); still more than 17 percent by 2016 (IMF)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Minimum wage cut 20 percent (32 for those under 25)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Mass layoffs (150,000 public workers by 2015)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Cuts to health and education</a:t>
            </a:r>
          </a:p>
        </p:txBody>
      </p:sp>
    </p:spTree>
    <p:extLst>
      <p:ext uri="{BB962C8B-B14F-4D97-AF65-F5344CB8AC3E}">
        <p14:creationId xmlns:p14="http://schemas.microsoft.com/office/powerpoint/2010/main" val="66238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493"/>
          <a:stretch/>
        </p:blipFill>
        <p:spPr bwMode="auto">
          <a:xfrm>
            <a:off x="0" y="0"/>
            <a:ext cx="129726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468060" y="121171"/>
            <a:ext cx="2515877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500" b="1" dirty="0" smtClean="0">
                <a:solidFill>
                  <a:srgbClr val="000000"/>
                </a:solidFill>
                <a:latin typeface="Garamond"/>
                <a:cs typeface="Garamond"/>
              </a:rPr>
              <a:t>Social costs:</a:t>
            </a:r>
            <a:endParaRPr lang="en-US" sz="3500" b="1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4444" y="1677812"/>
            <a:ext cx="797277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i="1" dirty="0" smtClean="0">
                <a:solidFill>
                  <a:srgbClr val="000000"/>
                </a:solidFill>
                <a:latin typeface="Garamond"/>
                <a:cs typeface="Garamond"/>
              </a:rPr>
              <a:t>“Suicides rose by 17% in 2009 from 2007 and unofficial 2010 data quoted in parliament mention a 25% rise compared with 2009. The Minister of Health reported a 40% rise in the first half of 2011 compared with the same period in 2010 […]  Violence has also risen, and homicide and theft rates nearly doubled between 2007 and 2009.”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4444" y="1031424"/>
            <a:ext cx="451042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dirty="0" err="1" smtClean="0">
                <a:solidFill>
                  <a:srgbClr val="000000"/>
                </a:solidFill>
                <a:latin typeface="Garamond"/>
                <a:cs typeface="Garamond"/>
              </a:rPr>
              <a:t>Kentikelenis</a:t>
            </a:r>
            <a:r>
              <a:rPr lang="fr-FR" sz="2500" dirty="0" smtClean="0">
                <a:solidFill>
                  <a:srgbClr val="000000"/>
                </a:solidFill>
                <a:latin typeface="Garamond"/>
                <a:cs typeface="Garamond"/>
              </a:rPr>
              <a:t> et al. 2011. </a:t>
            </a:r>
            <a:r>
              <a:rPr lang="fr-FR" sz="2500" i="1" dirty="0" smtClean="0">
                <a:solidFill>
                  <a:srgbClr val="000000"/>
                </a:solidFill>
                <a:latin typeface="Garamond"/>
                <a:cs typeface="Garamond"/>
              </a:rPr>
              <a:t>The Lancet</a:t>
            </a:r>
            <a:r>
              <a:rPr lang="fr-FR" sz="2500" dirty="0" smtClean="0">
                <a:solidFill>
                  <a:srgbClr val="000000"/>
                </a:solidFill>
                <a:latin typeface="Garamond"/>
                <a:cs typeface="Garamond"/>
              </a:rPr>
              <a:t>:</a:t>
            </a:r>
            <a:endParaRPr lang="en-US" sz="2500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4334" y="4840111"/>
            <a:ext cx="7429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52 percent increase in HIV 2010-2011.</a:t>
            </a:r>
            <a:endParaRPr lang="en-US" sz="2800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73186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208"/>
          <a:stretch/>
        </p:blipFill>
        <p:spPr bwMode="auto">
          <a:xfrm>
            <a:off x="0" y="0"/>
            <a:ext cx="131176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65273" y="133282"/>
            <a:ext cx="132248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Garamond"/>
                <a:cs typeface="Garamond"/>
              </a:rPr>
              <a:t>Greece</a:t>
            </a:r>
            <a:endParaRPr lang="en-US" sz="3000" b="1" dirty="0"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65273" y="527982"/>
            <a:ext cx="5526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Employment as a Percent of Working Age Population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65273" y="5715000"/>
            <a:ext cx="15097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Source: Eurostat</a:t>
            </a:r>
            <a:endParaRPr lang="en-US" sz="1600" dirty="0">
              <a:latin typeface="Garamond"/>
              <a:cs typeface="Garamond"/>
            </a:endParaRPr>
          </a:p>
        </p:txBody>
      </p:sp>
      <p:graphicFrame>
        <p:nvGraphicFramePr>
          <p:cNvPr id="8" name="Char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2226067"/>
              </p:ext>
            </p:extLst>
          </p:nvPr>
        </p:nvGraphicFramePr>
        <p:xfrm>
          <a:off x="844826" y="1143000"/>
          <a:ext cx="745434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923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4493"/>
          <a:stretch/>
        </p:blipFill>
        <p:spPr bwMode="auto">
          <a:xfrm>
            <a:off x="0" y="0"/>
            <a:ext cx="129726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23537" y="121171"/>
            <a:ext cx="180492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500" b="1" dirty="0" smtClean="0">
                <a:solidFill>
                  <a:srgbClr val="000000"/>
                </a:solidFill>
                <a:latin typeface="Garamond"/>
                <a:cs typeface="Garamond"/>
              </a:rPr>
              <a:t>Strategy</a:t>
            </a:r>
            <a:endParaRPr lang="en-US" sz="3500" b="1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7645" y="1488346"/>
            <a:ext cx="71252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“Internal Devaluation”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Not Working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Real effective exchange rate still higher than in 2006</a:t>
            </a:r>
          </a:p>
        </p:txBody>
      </p:sp>
    </p:spTree>
    <p:extLst>
      <p:ext uri="{BB962C8B-B14F-4D97-AF65-F5344CB8AC3E}">
        <p14:creationId xmlns:p14="http://schemas.microsoft.com/office/powerpoint/2010/main" val="3298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1066</Words>
  <Application>Microsoft Office PowerPoint</Application>
  <PresentationFormat>On-screen Show (4:3)</PresentationFormat>
  <Paragraphs>204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Austerity in the Eurozone: It’s Not Working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CEPR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“Offer me solutions Offer me alternatives and I decline” -REM, “The End of the World As We Know It”</dc:title>
  <dc:creator>Juan Montecino</dc:creator>
  <cp:lastModifiedBy>Mark</cp:lastModifiedBy>
  <cp:revision>48</cp:revision>
  <dcterms:created xsi:type="dcterms:W3CDTF">2012-04-16T18:05:27Z</dcterms:created>
  <dcterms:modified xsi:type="dcterms:W3CDTF">2012-04-19T17:26:17Z</dcterms:modified>
</cp:coreProperties>
</file>