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</p:sldMasterIdLst>
  <p:notesMasterIdLst>
    <p:notesMasterId r:id="rId14"/>
  </p:notesMasterIdLst>
  <p:sldIdLst>
    <p:sldId id="256" r:id="rId3"/>
    <p:sldId id="257" r:id="rId4"/>
    <p:sldId id="258" r:id="rId5"/>
    <p:sldId id="259" r:id="rId6"/>
    <p:sldId id="266" r:id="rId7"/>
    <p:sldId id="260" r:id="rId8"/>
    <p:sldId id="262" r:id="rId9"/>
    <p:sldId id="263" r:id="rId10"/>
    <p:sldId id="264" r:id="rId11"/>
    <p:sldId id="261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se Batt - Home" initials="RB-H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2" d="100"/>
          <a:sy n="92" d="100"/>
        </p:scale>
        <p:origin x="-420" y="5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05-10T09:59:06.522" idx="1">
    <p:pos x="1826" y="1276"/>
    <p:text>turned sentence into bullets - easier to read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FAECB1-FEE7-4733-A7B1-895329A4581C}" type="datetimeFigureOut">
              <a:rPr lang="en-US" smtClean="0"/>
              <a:t>5/10/2012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176741-668E-45B3-AD81-17A46F098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568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176741-668E-45B3-AD81-17A46F0981B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190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176741-668E-45B3-AD81-17A46F0981B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220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:\+Shared Docs--Backed Up\Media\Logos\CEPR\cepr_head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08635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95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64B5A8-715D-4A66-8F16-E6D867E07EC1}" type="datetimeFigureOut">
              <a:rPr lang="en-US" smtClean="0"/>
              <a:t>5/10/2012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54721A-FEBA-4C18-8DA4-3E45A1F2F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649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64B5A8-715D-4A66-8F16-E6D867E07EC1}" type="datetimeFigureOut">
              <a:rPr lang="en-US" smtClean="0"/>
              <a:t>5/10/2012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54721A-FEBA-4C18-8DA4-3E45A1F2F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789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K:\+Shared Docs--Backed Up\Media\Logos\CEPR\cepr_head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08635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16764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1578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K:\+Shared Docs--Backed Up\Media\Logos\CEPR\cepr_head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08635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16764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8242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K:\+Shared Docs--Backed Up\Media\Logos\CEPR\cepr_head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08635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16764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5934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:\+Shared Docs--Backed Up\Media\Logos\CEPR\cepr_header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08635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526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5D411-9AA1-444C-9388-D5A48045E27F}" type="datetimeFigureOut">
              <a:rPr lang="en-US" smtClean="0">
                <a:solidFill>
                  <a:prstClr val="black"/>
                </a:solidFill>
              </a:rPr>
              <a:pPr/>
              <a:t>5/10/2012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77DF11-E554-4CB0-8F51-EEE82615C17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2786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5D411-9AA1-444C-9388-D5A48045E27F}" type="datetimeFigureOut">
              <a:rPr lang="en-US" smtClean="0">
                <a:solidFill>
                  <a:prstClr val="black"/>
                </a:solidFill>
              </a:rPr>
              <a:pPr/>
              <a:t>5/10/2012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77DF11-E554-4CB0-8F51-EEE82615C17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2390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5D411-9AA1-444C-9388-D5A48045E27F}" type="datetimeFigureOut">
              <a:rPr lang="en-US" smtClean="0">
                <a:solidFill>
                  <a:prstClr val="black"/>
                </a:solidFill>
              </a:rPr>
              <a:pPr/>
              <a:t>5/10/2012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77DF11-E554-4CB0-8F51-EEE82615C17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397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5D411-9AA1-444C-9388-D5A48045E27F}" type="datetimeFigureOut">
              <a:rPr lang="en-US" smtClean="0">
                <a:solidFill>
                  <a:prstClr val="black"/>
                </a:solidFill>
              </a:rPr>
              <a:pPr/>
              <a:t>5/10/2012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77DF11-E554-4CB0-8F51-EEE82615C17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283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64B5A8-715D-4A66-8F16-E6D867E07EC1}" type="datetimeFigureOut">
              <a:rPr lang="en-US" smtClean="0"/>
              <a:t>5/10/2012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54721A-FEBA-4C18-8DA4-3E45A1F2F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042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5D411-9AA1-444C-9388-D5A48045E27F}" type="datetimeFigureOut">
              <a:rPr lang="en-US" smtClean="0">
                <a:solidFill>
                  <a:prstClr val="black"/>
                </a:solidFill>
              </a:rPr>
              <a:pPr/>
              <a:t>5/10/2012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77DF11-E554-4CB0-8F51-EEE82615C17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6374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5D411-9AA1-444C-9388-D5A48045E27F}" type="datetimeFigureOut">
              <a:rPr lang="en-US" smtClean="0">
                <a:solidFill>
                  <a:prstClr val="black"/>
                </a:solidFill>
              </a:rPr>
              <a:pPr/>
              <a:t>5/10/2012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77DF11-E554-4CB0-8F51-EEE82615C17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274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5D411-9AA1-444C-9388-D5A48045E27F}" type="datetimeFigureOut">
              <a:rPr lang="en-US" smtClean="0">
                <a:solidFill>
                  <a:prstClr val="black"/>
                </a:solidFill>
              </a:rPr>
              <a:pPr/>
              <a:t>5/10/2012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77DF11-E554-4CB0-8F51-EEE82615C17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2138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5D411-9AA1-444C-9388-D5A48045E27F}" type="datetimeFigureOut">
              <a:rPr lang="en-US" smtClean="0">
                <a:solidFill>
                  <a:prstClr val="black"/>
                </a:solidFill>
              </a:rPr>
              <a:pPr/>
              <a:t>5/10/2012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77DF11-E554-4CB0-8F51-EEE82615C17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49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5D411-9AA1-444C-9388-D5A48045E27F}" type="datetimeFigureOut">
              <a:rPr lang="en-US" smtClean="0">
                <a:solidFill>
                  <a:prstClr val="black"/>
                </a:solidFill>
              </a:rPr>
              <a:pPr/>
              <a:t>5/10/2012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77DF11-E554-4CB0-8F51-EEE82615C17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3680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5D411-9AA1-444C-9388-D5A48045E27F}" type="datetimeFigureOut">
              <a:rPr lang="en-US" smtClean="0">
                <a:solidFill>
                  <a:prstClr val="black"/>
                </a:solidFill>
              </a:rPr>
              <a:pPr/>
              <a:t>5/10/2012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77DF11-E554-4CB0-8F51-EEE82615C17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8522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K:\+Shared Docs--Backed Up\Media\Logos\CEPR\cepr_header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08635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16764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5988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K:\+Shared Docs--Backed Up\Media\Logos\CEPR\cepr_header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08635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16764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0681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K:\+Shared Docs--Backed Up\Media\Logos\CEPR\cepr_header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08635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16764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061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64B5A8-715D-4A66-8F16-E6D867E07EC1}" type="datetimeFigureOut">
              <a:rPr lang="en-US" smtClean="0"/>
              <a:t>5/10/2012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54721A-FEBA-4C18-8DA4-3E45A1F2F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14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64B5A8-715D-4A66-8F16-E6D867E07EC1}" type="datetimeFigureOut">
              <a:rPr lang="en-US" smtClean="0"/>
              <a:t>5/10/2012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54721A-FEBA-4C18-8DA4-3E45A1F2F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235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64B5A8-715D-4A66-8F16-E6D867E07EC1}" type="datetimeFigureOut">
              <a:rPr lang="en-US" smtClean="0"/>
              <a:t>5/10/2012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54721A-FEBA-4C18-8DA4-3E45A1F2F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41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64B5A8-715D-4A66-8F16-E6D867E07EC1}" type="datetimeFigureOut">
              <a:rPr lang="en-US" smtClean="0"/>
              <a:t>5/10/2012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54721A-FEBA-4C18-8DA4-3E45A1F2F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875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64B5A8-715D-4A66-8F16-E6D867E07EC1}" type="datetimeFigureOut">
              <a:rPr lang="en-US" smtClean="0"/>
              <a:t>5/10/2012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54721A-FEBA-4C18-8DA4-3E45A1F2F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485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64B5A8-715D-4A66-8F16-E6D867E07EC1}" type="datetimeFigureOut">
              <a:rPr lang="en-US" smtClean="0"/>
              <a:t>5/10/2012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54721A-FEBA-4C18-8DA4-3E45A1F2F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460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64B5A8-715D-4A66-8F16-E6D867E07EC1}" type="datetimeFigureOut">
              <a:rPr lang="en-US" smtClean="0"/>
              <a:t>5/10/2012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54721A-FEBA-4C18-8DA4-3E45A1F2F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074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28000">
              <a:schemeClr val="bg1"/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0564B5A8-715D-4A66-8F16-E6D867E07EC1}" type="datetimeFigureOut">
              <a:rPr lang="en-US" smtClean="0"/>
              <a:t>5/10/2012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fld id="{C254721A-FEBA-4C18-8DA4-3E45A1F2FA8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28000">
              <a:schemeClr val="bg1"/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105D411-9AA1-444C-9388-D5A48045E27F}" type="datetimeFigureOut">
              <a:rPr lang="en-US" smtClean="0">
                <a:solidFill>
                  <a:prstClr val="black"/>
                </a:solidFill>
              </a:rPr>
              <a:pPr/>
              <a:t>5/10/2012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fld id="{3477DF11-E554-4CB0-8F51-EEE82615C17F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837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pr.net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pr.net/index.php/publications/reports/financial-capitalism-breach-of-trust-and-collateral-damage" TargetMode="External"/><Relationship Id="rId2" Type="http://schemas.openxmlformats.org/officeDocument/2006/relationships/hyperlink" Target="http://www.ecgi.org/competitions/roi/files/Acharya_Kehoe_v5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ber.org/papers/w17399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600200"/>
          </a:xfrm>
        </p:spPr>
        <p:txBody>
          <a:bodyPr/>
          <a:lstStyle/>
          <a:p>
            <a:r>
              <a:rPr lang="en-US" sz="3200" b="1" dirty="0"/>
              <a:t>THE BILLION DOLLAR QUESTION:</a:t>
            </a:r>
            <a:br>
              <a:rPr lang="en-US" sz="3200" b="1" dirty="0"/>
            </a:br>
            <a:r>
              <a:rPr lang="en-US" sz="2400" b="1" dirty="0" smtClean="0"/>
              <a:t>What is the impact of private equity </a:t>
            </a:r>
            <a:br>
              <a:rPr lang="en-US" sz="2400" b="1" dirty="0" smtClean="0"/>
            </a:br>
            <a:r>
              <a:rPr lang="en-US" sz="2400" b="1" dirty="0" smtClean="0"/>
              <a:t>on companies and workers? 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6400800" cy="2590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400" dirty="0"/>
              <a:t>Eileen Appelbaum, </a:t>
            </a:r>
            <a:r>
              <a:rPr lang="en-US" sz="2400" dirty="0" smtClean="0"/>
              <a:t>PhD.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Center </a:t>
            </a:r>
            <a:r>
              <a:rPr lang="en-US" sz="2400" dirty="0"/>
              <a:t>for Economic and Policy </a:t>
            </a:r>
            <a:r>
              <a:rPr lang="en-US" sz="2400" dirty="0" smtClean="0"/>
              <a:t>Research</a:t>
            </a:r>
          </a:p>
          <a:p>
            <a:pPr>
              <a:spcBef>
                <a:spcPts val="0"/>
              </a:spcBef>
            </a:pPr>
            <a:r>
              <a:rPr lang="en-US" sz="2400" dirty="0" smtClean="0">
                <a:hlinkClick r:id="rId2"/>
              </a:rPr>
              <a:t>www.cepr.net</a:t>
            </a: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dirty="0" smtClean="0"/>
              <a:t>SUPER </a:t>
            </a:r>
            <a:r>
              <a:rPr lang="en-US" sz="2400" dirty="0"/>
              <a:t>RETURN U.S. 2012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June </a:t>
            </a:r>
            <a:r>
              <a:rPr lang="en-US" sz="2400" dirty="0"/>
              <a:t>7, 2012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Boston, MA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9158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r>
              <a:rPr lang="en-US" sz="3200" dirty="0" smtClean="0"/>
              <a:t>Conclusion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610600" cy="5105400"/>
          </a:xfrm>
        </p:spPr>
        <p:txBody>
          <a:bodyPr/>
          <a:lstStyle/>
          <a:p>
            <a:endParaRPr lang="en-GB" sz="1000" dirty="0" smtClean="0">
              <a:latin typeface="Calibri"/>
              <a:ea typeface="Calibri"/>
            </a:endParaRPr>
          </a:p>
          <a:p>
            <a:r>
              <a:rPr lang="en-GB" sz="2600" dirty="0" smtClean="0">
                <a:latin typeface="Calibri"/>
                <a:ea typeface="Calibri"/>
              </a:rPr>
              <a:t>PE has potential to improve portfolio company performance</a:t>
            </a:r>
          </a:p>
          <a:p>
            <a:pPr lvl="1"/>
            <a:r>
              <a:rPr lang="en-GB" sz="2200" dirty="0" smtClean="0">
                <a:latin typeface="Calibri"/>
                <a:ea typeface="Calibri"/>
              </a:rPr>
              <a:t>Better </a:t>
            </a:r>
            <a:r>
              <a:rPr lang="en-GB" sz="2200" dirty="0">
                <a:latin typeface="Calibri"/>
                <a:ea typeface="Calibri"/>
              </a:rPr>
              <a:t>access to capital markets </a:t>
            </a:r>
            <a:r>
              <a:rPr lang="en-GB" sz="2200" dirty="0" smtClean="0">
                <a:latin typeface="Calibri"/>
                <a:ea typeface="Calibri"/>
              </a:rPr>
              <a:t>and managerial know-how</a:t>
            </a:r>
            <a:endParaRPr lang="en-GB" sz="2200" dirty="0" smtClean="0">
              <a:latin typeface="Calibri"/>
              <a:cs typeface="Calibri" pitchFamily="34" charset="0"/>
            </a:endParaRPr>
          </a:p>
          <a:p>
            <a:pPr lvl="1">
              <a:lnSpc>
                <a:spcPct val="200000"/>
              </a:lnSpc>
            </a:pPr>
            <a:endParaRPr lang="en-GB" sz="1800" dirty="0" smtClean="0">
              <a:latin typeface="Calibri"/>
              <a:cs typeface="Calibri" pitchFamily="34" charset="0"/>
            </a:endParaRPr>
          </a:p>
          <a:p>
            <a:r>
              <a:rPr lang="en-GB" sz="2600" dirty="0" smtClean="0">
                <a:latin typeface="Calibri"/>
                <a:cs typeface="Calibri" pitchFamily="34" charset="0"/>
              </a:rPr>
              <a:t>But laser-like focus on maximizing short-run shareholder returns, high leverage, short time horizon to exit</a:t>
            </a:r>
          </a:p>
          <a:p>
            <a:pPr lvl="1"/>
            <a:r>
              <a:rPr lang="en-GB" sz="2200" dirty="0" smtClean="0">
                <a:latin typeface="Calibri"/>
                <a:cs typeface="Calibri" pitchFamily="34" charset="0"/>
              </a:rPr>
              <a:t>Leads to decisions that enrich investors and company execs without due regard for long-term competitiveness of companies</a:t>
            </a:r>
          </a:p>
          <a:p>
            <a:pPr lvl="1">
              <a:lnSpc>
                <a:spcPct val="200000"/>
              </a:lnSpc>
            </a:pPr>
            <a:endParaRPr lang="en-GB" sz="1800" dirty="0" smtClean="0">
              <a:latin typeface="Calibri"/>
              <a:cs typeface="Calibri" pitchFamily="34" charset="0"/>
            </a:endParaRPr>
          </a:p>
          <a:p>
            <a:r>
              <a:rPr lang="en-GB" sz="2600" dirty="0" smtClean="0">
                <a:latin typeface="Calibri"/>
                <a:cs typeface="Calibri" pitchFamily="34" charset="0"/>
              </a:rPr>
              <a:t>Regulation </a:t>
            </a:r>
            <a:r>
              <a:rPr lang="en-GB" sz="2600" dirty="0">
                <a:latin typeface="Calibri"/>
                <a:cs typeface="Calibri" pitchFamily="34" charset="0"/>
              </a:rPr>
              <a:t>+</a:t>
            </a:r>
            <a:r>
              <a:rPr lang="en-GB" sz="2600" dirty="0" smtClean="0">
                <a:latin typeface="Calibri"/>
                <a:cs typeface="Calibri" pitchFamily="34" charset="0"/>
              </a:rPr>
              <a:t> reform of tax code can reduce risk of financial distress and incentives for opportunism &amp; self-dealing</a:t>
            </a:r>
          </a:p>
        </p:txBody>
      </p:sp>
    </p:spTree>
    <p:extLst>
      <p:ext uri="{BB962C8B-B14F-4D97-AF65-F5344CB8AC3E}">
        <p14:creationId xmlns:p14="http://schemas.microsoft.com/office/powerpoint/2010/main" val="130767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en-US" sz="1800" dirty="0" smtClean="0"/>
              <a:t>References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610600" cy="6019800"/>
          </a:xfrm>
        </p:spPr>
        <p:txBody>
          <a:bodyPr/>
          <a:lstStyle/>
          <a:p>
            <a:r>
              <a:rPr lang="en-US" sz="1400" dirty="0" err="1"/>
              <a:t>Acharya</a:t>
            </a:r>
            <a:r>
              <a:rPr lang="en-US" sz="1400" dirty="0"/>
              <a:t>, V. and C. Kehoe (2008). “Corporate </a:t>
            </a:r>
            <a:r>
              <a:rPr lang="en-US" sz="1400" dirty="0" err="1"/>
              <a:t>Gevernance</a:t>
            </a:r>
            <a:r>
              <a:rPr lang="en-US" sz="1400" dirty="0"/>
              <a:t> and Value Creation: Evidence from Private Equity.” </a:t>
            </a:r>
            <a:r>
              <a:rPr lang="en-US" sz="1400" u="sng" dirty="0">
                <a:hlinkClick r:id="rId2"/>
              </a:rPr>
              <a:t>http://www.ecgi.org/competitions/roi/files/Acharya_Kehoe_v5.pdf</a:t>
            </a:r>
            <a:r>
              <a:rPr lang="en-US" sz="1400" dirty="0"/>
              <a:t> </a:t>
            </a:r>
            <a:endParaRPr lang="en-US" sz="1400" dirty="0" smtClean="0"/>
          </a:p>
          <a:p>
            <a:r>
              <a:rPr lang="en-GB" sz="1400" dirty="0" err="1"/>
              <a:t>Ackerlof</a:t>
            </a:r>
            <a:r>
              <a:rPr lang="en-GB" sz="1400" dirty="0"/>
              <a:t>, G. A. and P.M. </a:t>
            </a:r>
            <a:r>
              <a:rPr lang="en-GB" sz="1400" dirty="0" err="1"/>
              <a:t>Romer</a:t>
            </a:r>
            <a:r>
              <a:rPr lang="en-GB" sz="1400" dirty="0"/>
              <a:t>. (1993). “Looting: The Economic Underworld of Bankruptcy for Profit.” </a:t>
            </a:r>
            <a:r>
              <a:rPr lang="en-GB" sz="1400" i="1" dirty="0"/>
              <a:t>Brookings Papers on Economic Activity</a:t>
            </a:r>
            <a:r>
              <a:rPr lang="en-GB" sz="1400" dirty="0"/>
              <a:t>, 24:1-74</a:t>
            </a:r>
            <a:r>
              <a:rPr lang="en-GB" sz="1400" dirty="0" smtClean="0"/>
              <a:t>.</a:t>
            </a:r>
            <a:endParaRPr lang="en-US" sz="1400" dirty="0"/>
          </a:p>
          <a:p>
            <a:r>
              <a:rPr lang="en-US" sz="1400" dirty="0" smtClean="0"/>
              <a:t>Appelbaum</a:t>
            </a:r>
            <a:r>
              <a:rPr lang="en-US" sz="1400" dirty="0"/>
              <a:t>, E., R. Batt and I. Clark (2012). “Financial Capitalism, Breach of Trust and Collateral Damage,” </a:t>
            </a:r>
            <a:r>
              <a:rPr lang="en-US" sz="1400" dirty="0" smtClean="0"/>
              <a:t>paper </a:t>
            </a:r>
            <a:r>
              <a:rPr lang="en-US" sz="1400" dirty="0"/>
              <a:t>presented at </a:t>
            </a:r>
            <a:r>
              <a:rPr lang="en-US" sz="1400" i="1" dirty="0" smtClean="0"/>
              <a:t>Across </a:t>
            </a:r>
            <a:r>
              <a:rPr lang="en-US" sz="1400" i="1" dirty="0"/>
              <a:t>Boundaries: An Interdisciplinary Conference on the Global Challenges Facing Workers and Employment Research</a:t>
            </a:r>
            <a:r>
              <a:rPr lang="en-US" sz="1400" dirty="0"/>
              <a:t>, London School of Economics, December 13, 2011. </a:t>
            </a:r>
            <a:r>
              <a:rPr lang="en-US" sz="1400" u="sng" dirty="0">
                <a:hlinkClick r:id="rId3"/>
              </a:rPr>
              <a:t>http://</a:t>
            </a:r>
            <a:r>
              <a:rPr lang="en-US" sz="1400" u="sng" dirty="0" smtClean="0">
                <a:hlinkClick r:id="rId3"/>
              </a:rPr>
              <a:t>www.cepr.net/index.php/publications/reports/financial-capitalism-breach-of-trust-and-collateral-damage</a:t>
            </a:r>
            <a:endParaRPr lang="en-US" sz="1400" u="sng" dirty="0" smtClean="0"/>
          </a:p>
          <a:p>
            <a:r>
              <a:rPr lang="en-US" sz="1400" dirty="0" err="1" smtClean="0"/>
              <a:t>Badertscher</a:t>
            </a:r>
            <a:r>
              <a:rPr lang="en-US" sz="1400" dirty="0" smtClean="0"/>
              <a:t>, B., S.P. Katz &amp; S.O. </a:t>
            </a:r>
            <a:r>
              <a:rPr lang="en-US" sz="1400" dirty="0" err="1" smtClean="0"/>
              <a:t>Rego</a:t>
            </a:r>
            <a:r>
              <a:rPr lang="en-US" sz="1400" dirty="0" smtClean="0"/>
              <a:t> (2011). “The Impact of Private Equity Ownership on Portfolio Firms’ Corporate Tax Avoidance,” Manuscript.</a:t>
            </a:r>
          </a:p>
          <a:p>
            <a:r>
              <a:rPr lang="de-DE" sz="1400" dirty="0"/>
              <a:t>Davis, S., J. Haltiwanger,, R. Jarmin, J. Lerner, and J. Miranda</a:t>
            </a:r>
            <a:r>
              <a:rPr lang="de-DE" sz="1400" dirty="0" smtClean="0"/>
              <a:t>. </a:t>
            </a:r>
            <a:r>
              <a:rPr lang="en-GB" sz="1400" dirty="0"/>
              <a:t>(2011). “Private Equity and Employment.” NBER Working Paper 17399. Cambridge. MA: National Bureau of Economic Research. Available at </a:t>
            </a:r>
            <a:r>
              <a:rPr lang="en-GB" sz="1400" u="sng" dirty="0">
                <a:hlinkClick r:id="rId4"/>
              </a:rPr>
              <a:t>http://www.nber.org/papers/w17399</a:t>
            </a:r>
            <a:r>
              <a:rPr lang="en-GB" sz="1400" dirty="0"/>
              <a:t> </a:t>
            </a:r>
            <a:endParaRPr lang="en-GB" sz="1400" dirty="0" smtClean="0"/>
          </a:p>
          <a:p>
            <a:r>
              <a:rPr lang="en-GB" sz="1400" dirty="0" smtClean="0"/>
              <a:t>Hotchkiss, E., D.C. Smith, &amp; P.</a:t>
            </a:r>
            <a:r>
              <a:rPr lang="en-GB" sz="1400" dirty="0" smtClean="0">
                <a:solidFill>
                  <a:prstClr val="black"/>
                </a:solidFill>
              </a:rPr>
              <a:t> Strömberg</a:t>
            </a:r>
            <a:r>
              <a:rPr lang="en-GB" sz="1400" dirty="0">
                <a:solidFill>
                  <a:prstClr val="black"/>
                </a:solidFill>
              </a:rPr>
              <a:t> </a:t>
            </a:r>
            <a:r>
              <a:rPr lang="en-GB" sz="1400" dirty="0" smtClean="0">
                <a:solidFill>
                  <a:prstClr val="black"/>
                </a:solidFill>
              </a:rPr>
              <a:t>(2011). “Private Equity and the Resolution of Financial Distress</a:t>
            </a:r>
            <a:r>
              <a:rPr lang="en-GB" sz="1400" dirty="0" smtClean="0">
                <a:solidFill>
                  <a:prstClr val="black"/>
                </a:solidFill>
              </a:rPr>
              <a:t>,” </a:t>
            </a:r>
            <a:r>
              <a:rPr lang="en-GB" sz="1400" dirty="0" smtClean="0">
                <a:solidFill>
                  <a:prstClr val="black"/>
                </a:solidFill>
              </a:rPr>
              <a:t>Manuscript.</a:t>
            </a:r>
            <a:r>
              <a:rPr lang="en-GB" sz="1400" dirty="0" smtClean="0"/>
              <a:t> </a:t>
            </a:r>
            <a:endParaRPr lang="en-US" sz="1400" dirty="0"/>
          </a:p>
          <a:p>
            <a:r>
              <a:rPr lang="en-US" sz="1400" dirty="0" err="1"/>
              <a:t>Schleifer</a:t>
            </a:r>
            <a:r>
              <a:rPr lang="en-US" sz="1400" dirty="0"/>
              <a:t>, A. and L. H. Summers (1988). “Breach of Trust in Hostile Takeovers,” in A. J. </a:t>
            </a:r>
            <a:r>
              <a:rPr lang="en-US" sz="1400" dirty="0" err="1"/>
              <a:t>Auerbach</a:t>
            </a:r>
            <a:r>
              <a:rPr lang="en-US" sz="1400" dirty="0"/>
              <a:t>, ed., </a:t>
            </a:r>
            <a:r>
              <a:rPr lang="en-US" sz="1400" i="1" dirty="0"/>
              <a:t>Corporate Takeovers: Causes and Consequences</a:t>
            </a:r>
            <a:r>
              <a:rPr lang="en-US" sz="1400" dirty="0"/>
              <a:t>: 33-68. Cambridge, MA: National Bureau of Economic Research</a:t>
            </a:r>
            <a:r>
              <a:rPr lang="en-US" sz="1400" dirty="0" smtClean="0"/>
              <a:t>.</a:t>
            </a:r>
            <a:endParaRPr lang="en-US" sz="1400" dirty="0"/>
          </a:p>
          <a:p>
            <a:r>
              <a:rPr lang="en-US" sz="1400" dirty="0"/>
              <a:t> </a:t>
            </a:r>
            <a:r>
              <a:rPr lang="en-GB" sz="1400" dirty="0"/>
              <a:t>Strömberg, P. (2008). “The New Demography of Private, Equity.” The Globalization of Alternative Investments Working Papers Volume 1: The Global Economic Impact of Private Equity Report 2008, World Economic Forum, January: 3-26</a:t>
            </a:r>
            <a:r>
              <a:rPr lang="en-GB" sz="1400" dirty="0" smtClean="0"/>
              <a:t>.</a:t>
            </a:r>
          </a:p>
          <a:p>
            <a:r>
              <a:rPr lang="en-GB" sz="1400" dirty="0" smtClean="0"/>
              <a:t>Wright, M., A. Burrows, R.. Ball, L. Scholes, M. </a:t>
            </a:r>
            <a:r>
              <a:rPr lang="en-GB" sz="1400" dirty="0" err="1" smtClean="0"/>
              <a:t>Meneleman</a:t>
            </a:r>
            <a:r>
              <a:rPr lang="en-GB" sz="1400" dirty="0" smtClean="0"/>
              <a:t> &amp; K. </a:t>
            </a:r>
            <a:r>
              <a:rPr lang="en-GB" sz="1400" dirty="0" err="1" smtClean="0"/>
              <a:t>Arness</a:t>
            </a:r>
            <a:r>
              <a:rPr lang="en-GB" sz="1400" dirty="0" smtClean="0"/>
              <a:t> (2007). “The Implications of Alternative Investment Vehicles for Corporate Governance,” Cited in A. Watt (2008). “The Impact of Private Equity on European Companies and Workers: Key Issues and a Review of the Evidence,” </a:t>
            </a:r>
            <a:r>
              <a:rPr lang="en-GB" sz="1400" i="1" dirty="0" smtClean="0"/>
              <a:t>Industrial Relations Journal </a:t>
            </a:r>
            <a:r>
              <a:rPr lang="en-GB" sz="1400" dirty="0" smtClean="0"/>
              <a:t>39(6): 548-568. </a:t>
            </a:r>
            <a:endParaRPr lang="en-US" sz="1400" dirty="0"/>
          </a:p>
          <a:p>
            <a:endParaRPr lang="en-US" sz="1600" dirty="0"/>
          </a:p>
          <a:p>
            <a:pPr marL="0" indent="0">
              <a:buNone/>
            </a:pPr>
            <a:r>
              <a:rPr lang="en-US" sz="1600" dirty="0"/>
              <a:t> </a:t>
            </a:r>
          </a:p>
          <a:p>
            <a:endParaRPr lang="en-US" sz="16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92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GB" sz="3200" dirty="0"/>
              <a:t>K</a:t>
            </a:r>
            <a:r>
              <a:rPr lang="en-GB" sz="3200" dirty="0" smtClean="0"/>
              <a:t>ey </a:t>
            </a:r>
            <a:r>
              <a:rPr lang="en-GB" sz="3200" dirty="0"/>
              <a:t>C</a:t>
            </a:r>
            <a:r>
              <a:rPr lang="en-GB" sz="3200" dirty="0" smtClean="0"/>
              <a:t>haracteristics of PE Model That Affect Operating </a:t>
            </a:r>
            <a:r>
              <a:rPr lang="en-GB" sz="3200" dirty="0"/>
              <a:t>C</a:t>
            </a:r>
            <a:r>
              <a:rPr lang="en-GB" sz="3200" dirty="0" smtClean="0"/>
              <a:t>ompanies and Workers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724400"/>
          </a:xfrm>
        </p:spPr>
        <p:txBody>
          <a:bodyPr/>
          <a:lstStyle/>
          <a:p>
            <a:r>
              <a:rPr lang="en-GB" sz="2600" dirty="0" smtClean="0">
                <a:latin typeface="Calibri"/>
                <a:ea typeface="Calibri"/>
              </a:rPr>
              <a:t>PE investments illiquid, more highly leveraged</a:t>
            </a:r>
          </a:p>
          <a:p>
            <a:endParaRPr lang="en-GB" sz="2600" dirty="0" smtClean="0">
              <a:latin typeface="Calibri"/>
              <a:ea typeface="Calibri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GB" sz="2600" dirty="0">
                <a:latin typeface="Calibri" pitchFamily="34" charset="0"/>
                <a:ea typeface="Calibri"/>
                <a:cs typeface="Calibri" pitchFamily="34" charset="0"/>
              </a:rPr>
              <a:t>Use of leverage =&gt; </a:t>
            </a:r>
            <a:r>
              <a:rPr lang="en-GB" sz="2600" dirty="0" smtClean="0">
                <a:latin typeface="Calibri" pitchFamily="34" charset="0"/>
                <a:ea typeface="Calibri"/>
                <a:cs typeface="Calibri" pitchFamily="34" charset="0"/>
              </a:rPr>
              <a:t>must </a:t>
            </a:r>
            <a:r>
              <a:rPr lang="en-GB" sz="2600" dirty="0">
                <a:latin typeface="Calibri" pitchFamily="34" charset="0"/>
                <a:ea typeface="Calibri"/>
                <a:cs typeface="Calibri" pitchFamily="34" charset="0"/>
              </a:rPr>
              <a:t>yield predictable cash </a:t>
            </a:r>
            <a:r>
              <a:rPr lang="en-GB" sz="2600" dirty="0" smtClean="0">
                <a:latin typeface="Calibri" pitchFamily="34" charset="0"/>
                <a:ea typeface="Calibri"/>
                <a:cs typeface="Calibri" pitchFamily="34" charset="0"/>
              </a:rPr>
              <a:t>flow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endParaRPr lang="en-GB" sz="2600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GB" sz="2600" dirty="0" smtClean="0">
                <a:latin typeface="Calibri"/>
                <a:ea typeface="Calibri"/>
              </a:rPr>
              <a:t>PE </a:t>
            </a:r>
            <a:r>
              <a:rPr lang="en-GB" sz="2600" dirty="0">
                <a:latin typeface="Calibri"/>
                <a:ea typeface="Calibri"/>
              </a:rPr>
              <a:t>model is </a:t>
            </a:r>
            <a:r>
              <a:rPr lang="en-GB" sz="2600" dirty="0" smtClean="0">
                <a:latin typeface="Calibri"/>
                <a:ea typeface="Calibri"/>
              </a:rPr>
              <a:t>opposite </a:t>
            </a:r>
            <a:r>
              <a:rPr lang="en-GB" sz="2600" dirty="0">
                <a:latin typeface="Calibri"/>
                <a:ea typeface="Calibri"/>
              </a:rPr>
              <a:t>of ‘patient </a:t>
            </a:r>
            <a:r>
              <a:rPr lang="en-GB" sz="2600" dirty="0" smtClean="0">
                <a:latin typeface="Calibri"/>
                <a:ea typeface="Calibri"/>
              </a:rPr>
              <a:t>capital’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endParaRPr lang="en-GB" sz="2600" dirty="0" smtClean="0">
              <a:latin typeface="Calibri"/>
              <a:ea typeface="Calibri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GB" sz="2600" dirty="0" smtClean="0">
                <a:latin typeface="Calibri"/>
                <a:ea typeface="Calibri"/>
                <a:cs typeface="Calibri"/>
              </a:rPr>
              <a:t>Op-co, Prop-co model in retail, restaurants, nursing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endParaRPr lang="en-GB" sz="2600" dirty="0" smtClean="0">
              <a:latin typeface="Calibri"/>
              <a:ea typeface="Calibri"/>
              <a:cs typeface="Calibri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GB" sz="2600" dirty="0" smtClean="0">
                <a:latin typeface="Calibri"/>
                <a:ea typeface="Calibri"/>
                <a:cs typeface="Calibri"/>
              </a:rPr>
              <a:t>Financial markets may not recognize negative effects of dividend recaps and failure to invest</a:t>
            </a:r>
          </a:p>
        </p:txBody>
      </p:sp>
    </p:spTree>
    <p:extLst>
      <p:ext uri="{BB962C8B-B14F-4D97-AF65-F5344CB8AC3E}">
        <p14:creationId xmlns:p14="http://schemas.microsoft.com/office/powerpoint/2010/main" val="334220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Top Executives </a:t>
            </a:r>
            <a:r>
              <a:rPr lang="en-US" sz="3200" dirty="0"/>
              <a:t>in </a:t>
            </a:r>
            <a:r>
              <a:rPr lang="en-US" sz="3200" dirty="0" smtClean="0"/>
              <a:t>Operating Companies </a:t>
            </a:r>
            <a:r>
              <a:rPr lang="en-US" sz="3200" dirty="0"/>
              <a:t>F</a:t>
            </a:r>
            <a:r>
              <a:rPr lang="en-US" sz="3200" dirty="0" smtClean="0"/>
              <a:t>ace  Perverse Incentives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4582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600" u="sng" dirty="0" smtClean="0">
                <a:latin typeface="Calibri" pitchFamily="34" charset="0"/>
                <a:cs typeface="Calibri" pitchFamily="34" charset="0"/>
              </a:rPr>
              <a:t>Top executives:</a:t>
            </a:r>
          </a:p>
          <a:p>
            <a:r>
              <a:rPr lang="en-US" sz="2300" dirty="0" smtClean="0">
                <a:latin typeface="Calibri" pitchFamily="34" charset="0"/>
                <a:cs typeface="Calibri" pitchFamily="34" charset="0"/>
              </a:rPr>
              <a:t>Handed debt structure</a:t>
            </a:r>
          </a:p>
          <a:p>
            <a:r>
              <a:rPr lang="en-US" sz="2300" dirty="0" smtClean="0">
                <a:latin typeface="Calibri" pitchFamily="34" charset="0"/>
                <a:cs typeface="Calibri" pitchFamily="34" charset="0"/>
              </a:rPr>
              <a:t>Put </a:t>
            </a:r>
            <a:r>
              <a:rPr lang="en-US" sz="2300" dirty="0">
                <a:latin typeface="Calibri" pitchFamily="34" charset="0"/>
                <a:cs typeface="Calibri" pitchFamily="34" charset="0"/>
              </a:rPr>
              <a:t>up some of own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wealth, promised </a:t>
            </a:r>
            <a:r>
              <a:rPr lang="en-US" sz="2300" dirty="0">
                <a:latin typeface="Calibri" pitchFamily="34" charset="0"/>
                <a:cs typeface="Calibri" pitchFamily="34" charset="0"/>
              </a:rPr>
              <a:t>great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riches </a:t>
            </a:r>
            <a:endParaRPr lang="en-US" sz="2300" dirty="0">
              <a:latin typeface="Calibri" pitchFamily="34" charset="0"/>
              <a:cs typeface="Calibri" pitchFamily="34" charset="0"/>
            </a:endParaRPr>
          </a:p>
          <a:p>
            <a:r>
              <a:rPr lang="en-US" sz="2300" dirty="0">
                <a:latin typeface="Calibri" pitchFamily="34" charset="0"/>
                <a:cs typeface="Calibri" pitchFamily="34" charset="0"/>
              </a:rPr>
              <a:t>Must meet shareholder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targets</a:t>
            </a:r>
            <a:endParaRPr lang="en-US" sz="2300" dirty="0">
              <a:latin typeface="Calibri" pitchFamily="34" charset="0"/>
              <a:cs typeface="Calibri" pitchFamily="34" charset="0"/>
            </a:endParaRPr>
          </a:p>
          <a:p>
            <a:r>
              <a:rPr lang="en-US" sz="2300" dirty="0" smtClean="0">
                <a:latin typeface="Calibri" pitchFamily="34" charset="0"/>
                <a:cs typeface="Calibri" pitchFamily="34" charset="0"/>
              </a:rPr>
              <a:t>Fired </a:t>
            </a:r>
            <a:r>
              <a:rPr lang="en-US" sz="2300" dirty="0">
                <a:latin typeface="Calibri" pitchFamily="34" charset="0"/>
                <a:cs typeface="Calibri" pitchFamily="34" charset="0"/>
              </a:rPr>
              <a:t>if they fail to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deliver quickly –&gt; aggressive cost cutting</a:t>
            </a:r>
          </a:p>
          <a:p>
            <a:endParaRPr lang="en-US" sz="1800" dirty="0" smtClean="0">
              <a:latin typeface="Calibri" pitchFamily="34" charset="0"/>
              <a:cs typeface="Calibri" pitchFamily="34" charset="0"/>
            </a:endParaRPr>
          </a:p>
          <a:p>
            <a:endParaRPr lang="en-US" sz="1800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sz="2200" dirty="0" err="1" smtClean="0">
                <a:latin typeface="Calibri" pitchFamily="34" charset="0"/>
                <a:cs typeface="Calibri" pitchFamily="34" charset="0"/>
              </a:rPr>
              <a:t>Acharya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 &amp; Kehoe 2008  found 39% of CEOs replaced in first 100 days, 69% in four-year period</a:t>
            </a:r>
          </a:p>
          <a:p>
            <a:pPr lvl="1"/>
            <a:endParaRPr lang="en-US" sz="800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sz="2200" dirty="0" smtClean="0">
                <a:latin typeface="Calibri" pitchFamily="34" charset="0"/>
                <a:cs typeface="Calibri" pitchFamily="34" charset="0"/>
              </a:rPr>
              <a:t>Like hangman’s noose, focuses mind on short-term profit maximizing</a:t>
            </a:r>
            <a:endParaRPr lang="en-US" sz="22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19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/>
          <a:lstStyle/>
          <a:p>
            <a:r>
              <a:rPr lang="en-US" sz="3200" dirty="0" smtClean="0"/>
              <a:t>Sources of PE Gains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10600" cy="5181600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600" dirty="0" smtClean="0">
                <a:latin typeface="Calibri" pitchFamily="34" charset="0"/>
                <a:ea typeface="Calibri"/>
                <a:cs typeface="Calibri" pitchFamily="34" charset="0"/>
              </a:rPr>
              <a:t>Operational engineering</a:t>
            </a:r>
            <a:endParaRPr lang="en-US" sz="2600" dirty="0">
              <a:latin typeface="Calibri" pitchFamily="34" charset="0"/>
              <a:ea typeface="Calibri"/>
              <a:cs typeface="Calibri" pitchFamily="34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400" dirty="0">
              <a:latin typeface="Calibri" pitchFamily="34" charset="0"/>
              <a:ea typeface="Calibri"/>
              <a:cs typeface="Calibri" pitchFamily="34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300" dirty="0" smtClean="0">
                <a:latin typeface="Calibri" pitchFamily="34" charset="0"/>
                <a:ea typeface="Calibri"/>
                <a:cs typeface="Calibri" pitchFamily="34" charset="0"/>
              </a:rPr>
              <a:t>Improve business strategy, access to superior management 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300" dirty="0" smtClean="0">
                <a:latin typeface="Calibri" pitchFamily="34" charset="0"/>
                <a:ea typeface="Calibri"/>
                <a:cs typeface="Calibri" pitchFamily="34" charset="0"/>
              </a:rPr>
              <a:t>Invest </a:t>
            </a:r>
            <a:r>
              <a:rPr lang="en-US" sz="2300" dirty="0">
                <a:latin typeface="Calibri" pitchFamily="34" charset="0"/>
                <a:ea typeface="Calibri"/>
                <a:cs typeface="Calibri" pitchFamily="34" charset="0"/>
              </a:rPr>
              <a:t>in capital, </a:t>
            </a:r>
            <a:r>
              <a:rPr lang="en-US" sz="2300" dirty="0" smtClean="0">
                <a:latin typeface="Calibri" pitchFamily="34" charset="0"/>
                <a:ea typeface="Calibri"/>
                <a:cs typeface="Calibri" pitchFamily="34" charset="0"/>
              </a:rPr>
              <a:t>technology, worker skills; engage work force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300" dirty="0" smtClean="0">
                <a:latin typeface="Calibri" pitchFamily="34" charset="0"/>
                <a:cs typeface="Calibri" pitchFamily="34" charset="0"/>
              </a:rPr>
              <a:t>Company grows organically, employment increases</a:t>
            </a:r>
          </a:p>
          <a:p>
            <a:pPr marL="457200" lvl="1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300" dirty="0" smtClean="0">
              <a:latin typeface="Calibri" pitchFamily="34" charset="0"/>
              <a:cs typeface="Calibri" pitchFamily="34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300" dirty="0" smtClean="0">
                <a:latin typeface="Calibri" pitchFamily="34" charset="0"/>
                <a:cs typeface="Calibri" pitchFamily="34" charset="0"/>
              </a:rPr>
              <a:t>PE firm has greater access to capital to finance investment in technology or strategic acquisitions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2100" dirty="0" smtClean="0">
                <a:latin typeface="Calibri" pitchFamily="34" charset="0"/>
                <a:cs typeface="Calibri" pitchFamily="34" charset="0"/>
              </a:rPr>
              <a:t>Examples: hospitals, family-owned businesses</a:t>
            </a:r>
            <a:endParaRPr lang="en-US" sz="2100" dirty="0">
              <a:latin typeface="Calibri" pitchFamily="34" charset="0"/>
              <a:cs typeface="Calibri" pitchFamily="34" charset="0"/>
            </a:endParaRP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2100" dirty="0" smtClean="0">
                <a:latin typeface="Calibri" pitchFamily="34" charset="0"/>
                <a:cs typeface="Calibri" pitchFamily="34" charset="0"/>
              </a:rPr>
              <a:t>Distressed investing may rescue companies from bankruptcy</a:t>
            </a:r>
          </a:p>
          <a:p>
            <a:pPr marL="914400" lvl="2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100" dirty="0">
              <a:latin typeface="Calibri" pitchFamily="34" charset="0"/>
              <a:cs typeface="Calibri" pitchFamily="34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300" dirty="0" smtClean="0">
                <a:latin typeface="Calibri" pitchFamily="34" charset="0"/>
                <a:cs typeface="Calibri" pitchFamily="34" charset="0"/>
              </a:rPr>
              <a:t>Evidence on operating gains is thin – need to know more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2100" dirty="0" smtClean="0">
                <a:latin typeface="Calibri" pitchFamily="34" charset="0"/>
                <a:cs typeface="Calibri" pitchFamily="34" charset="0"/>
              </a:rPr>
              <a:t>Bankruptcy filings, press reports provide info on failures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2100" dirty="0" smtClean="0">
                <a:latin typeface="Calibri" pitchFamily="34" charset="0"/>
                <a:cs typeface="Calibri" pitchFamily="34" charset="0"/>
              </a:rPr>
              <a:t>Even sympathetic academic studies are not persuasive</a:t>
            </a:r>
          </a:p>
          <a:p>
            <a:pPr marL="914400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 smtClean="0">
                <a:latin typeface="Calibri" pitchFamily="34" charset="0"/>
                <a:cs typeface="Calibri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601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/>
          <a:lstStyle/>
          <a:p>
            <a:r>
              <a:rPr lang="en-US" sz="3200" dirty="0" smtClean="0"/>
              <a:t>Sources of PE Gains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486400"/>
          </a:xfrm>
        </p:spPr>
        <p:txBody>
          <a:bodyPr/>
          <a:lstStyle/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00" dirty="0" smtClean="0">
                <a:latin typeface="Calibri" pitchFamily="34" charset="0"/>
                <a:cs typeface="Calibri" pitchFamily="34" charset="0"/>
              </a:rPr>
              <a:t>x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600" dirty="0" smtClean="0">
              <a:latin typeface="Calibri" pitchFamily="34" charset="0"/>
              <a:cs typeface="Calibri" pitchFamily="34" charset="0"/>
            </a:endParaRP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600" dirty="0" smtClean="0">
                <a:latin typeface="Calibri" pitchFamily="34" charset="0"/>
                <a:cs typeface="Calibri" pitchFamily="34" charset="0"/>
              </a:rPr>
              <a:t>Transfer from workers to shareholders</a:t>
            </a:r>
          </a:p>
          <a:p>
            <a:pPr marL="857250" lvl="1" indent="-457200">
              <a:spcBef>
                <a:spcPts val="0"/>
              </a:spcBef>
              <a:spcAft>
                <a:spcPts val="0"/>
              </a:spcAft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Layoff workers, intensify work for those that remain</a:t>
            </a:r>
          </a:p>
          <a:p>
            <a:pPr marL="857250" lvl="1" indent="-457200">
              <a:spcBef>
                <a:spcPts val="0"/>
              </a:spcBef>
              <a:spcAft>
                <a:spcPts val="0"/>
              </a:spcAft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Reduce wages and benefits to increase predictable cash flow</a:t>
            </a:r>
          </a:p>
          <a:p>
            <a:pPr marL="857250" lvl="1" indent="-457200">
              <a:spcBef>
                <a:spcPts val="0"/>
              </a:spcBef>
              <a:spcAft>
                <a:spcPts val="0"/>
              </a:spcAft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Shift work from union to non-union facilities</a:t>
            </a:r>
          </a:p>
          <a:p>
            <a:pPr marL="857250" lvl="1" indent="-457200">
              <a:spcBef>
                <a:spcPts val="0"/>
              </a:spcBef>
              <a:spcAft>
                <a:spcPts val="0"/>
              </a:spcAft>
            </a:pPr>
            <a:endParaRPr lang="en-US" sz="400" dirty="0" smtClean="0">
              <a:latin typeface="Calibri" pitchFamily="34" charset="0"/>
              <a:cs typeface="Calibri" pitchFamily="34" charset="0"/>
            </a:endParaRPr>
          </a:p>
          <a:p>
            <a:pPr marL="857250" lvl="1" indent="-457200">
              <a:spcBef>
                <a:spcPts val="0"/>
              </a:spcBef>
              <a:spcAft>
                <a:spcPts val="0"/>
              </a:spcAft>
            </a:pPr>
            <a:endParaRPr lang="en-US" sz="2000" dirty="0" smtClean="0">
              <a:latin typeface="Calibri"/>
              <a:ea typeface="Calibri"/>
            </a:endParaRP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000" dirty="0">
              <a:latin typeface="Calibri"/>
              <a:ea typeface="Calibri"/>
            </a:endParaRP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600" dirty="0" smtClean="0">
                <a:latin typeface="Calibri"/>
                <a:ea typeface="Calibri"/>
              </a:rPr>
              <a:t>Transfer from portfolio company to PE owners</a:t>
            </a:r>
          </a:p>
          <a:p>
            <a:pPr marL="857250" lvl="1" indent="-457200">
              <a:spcBef>
                <a:spcPts val="0"/>
              </a:spcBef>
              <a:spcAft>
                <a:spcPts val="0"/>
              </a:spcAft>
            </a:pPr>
            <a:r>
              <a:rPr lang="en-US" sz="2200" dirty="0" smtClean="0">
                <a:latin typeface="Calibri"/>
                <a:ea typeface="Calibri"/>
              </a:rPr>
              <a:t>Dividend recaps transfer resources, don’t enhance value</a:t>
            </a:r>
          </a:p>
          <a:p>
            <a:pPr marL="857250" lvl="1" indent="-457200">
              <a:spcBef>
                <a:spcPts val="0"/>
              </a:spcBef>
              <a:spcAft>
                <a:spcPts val="0"/>
              </a:spcAft>
            </a:pPr>
            <a:endParaRPr lang="en-US" sz="400" dirty="0" smtClean="0">
              <a:latin typeface="Calibri"/>
              <a:ea typeface="Calibri"/>
            </a:endParaRPr>
          </a:p>
          <a:p>
            <a:pPr marL="857250" lvl="1" indent="-457200">
              <a:spcBef>
                <a:spcPts val="0"/>
              </a:spcBef>
              <a:spcAft>
                <a:spcPts val="0"/>
              </a:spcAft>
            </a:pPr>
            <a:r>
              <a:rPr lang="en-US" sz="2200" dirty="0" smtClean="0">
                <a:latin typeface="Calibri"/>
                <a:ea typeface="Calibri"/>
              </a:rPr>
              <a:t>Op-co/Prop-co: Op-co pays rent, Prop-co sells real estate to REIT </a:t>
            </a:r>
          </a:p>
          <a:p>
            <a:pPr marL="1257300" lvl="2" indent="-457200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latin typeface="Calibri"/>
                <a:ea typeface="Calibri"/>
              </a:rPr>
              <a:t>Asset stripping =&gt; Op-co unable to weather economic volatility</a:t>
            </a:r>
          </a:p>
        </p:txBody>
      </p:sp>
    </p:spTree>
    <p:extLst>
      <p:ext uri="{BB962C8B-B14F-4D97-AF65-F5344CB8AC3E}">
        <p14:creationId xmlns:p14="http://schemas.microsoft.com/office/powerpoint/2010/main" val="217174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838200"/>
          </a:xfrm>
        </p:spPr>
        <p:txBody>
          <a:bodyPr/>
          <a:lstStyle/>
          <a:p>
            <a:r>
              <a:rPr lang="en-US" sz="3200" dirty="0">
                <a:solidFill>
                  <a:srgbClr val="1F497D"/>
                </a:solidFill>
              </a:rPr>
              <a:t>Sources of PE Gains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5029200"/>
          </a:xfrm>
        </p:spPr>
        <p:txBody>
          <a:bodyPr/>
          <a:lstStyle/>
          <a:p>
            <a:pPr marL="457200" lvl="0" indent="-457200">
              <a:spcBef>
                <a:spcPts val="0"/>
              </a:spcBef>
              <a:spcAft>
                <a:spcPts val="0"/>
              </a:spcAft>
              <a:buAutoNum type="arabicPeriod" startAt="4"/>
            </a:pPr>
            <a:r>
              <a:rPr lang="en-US" sz="2600" dirty="0" smtClean="0">
                <a:solidFill>
                  <a:prstClr val="black"/>
                </a:solidFill>
                <a:latin typeface="Calibri"/>
                <a:ea typeface="Calibri"/>
              </a:rPr>
              <a:t>Transfer </a:t>
            </a:r>
            <a:r>
              <a:rPr lang="en-US" sz="2600" dirty="0">
                <a:solidFill>
                  <a:prstClr val="black"/>
                </a:solidFill>
                <a:latin typeface="Calibri"/>
                <a:ea typeface="Calibri"/>
              </a:rPr>
              <a:t>from taxpayers to PE – taxpayer financed </a:t>
            </a:r>
            <a:r>
              <a:rPr lang="en-US" sz="2600" dirty="0" smtClean="0">
                <a:solidFill>
                  <a:prstClr val="black"/>
                </a:solidFill>
                <a:latin typeface="Calibri"/>
                <a:ea typeface="Calibri"/>
              </a:rPr>
              <a:t>capitalism</a:t>
            </a:r>
          </a:p>
          <a:p>
            <a:pPr marL="857250" lvl="1" indent="-457200">
              <a:spcBef>
                <a:spcPts val="0"/>
              </a:spcBef>
              <a:spcAft>
                <a:spcPts val="0"/>
              </a:spcAft>
            </a:pPr>
            <a:r>
              <a:rPr lang="en-US" sz="2200" dirty="0" smtClean="0">
                <a:solidFill>
                  <a:prstClr val="black"/>
                </a:solidFill>
                <a:latin typeface="Calibri" pitchFamily="34" charset="0"/>
                <a:ea typeface="Calibri"/>
                <a:cs typeface="Calibri" pitchFamily="34" charset="0"/>
              </a:rPr>
              <a:t>Leverage alters debt structure, reduces tax liabilities</a:t>
            </a:r>
          </a:p>
          <a:p>
            <a:pPr marL="857250" lvl="1" indent="-457200">
              <a:spcBef>
                <a:spcPts val="0"/>
              </a:spcBef>
              <a:spcAft>
                <a:spcPts val="0"/>
              </a:spcAft>
            </a:pPr>
            <a:r>
              <a:rPr lang="en-US" sz="2200" dirty="0" smtClean="0">
                <a:solidFill>
                  <a:prstClr val="black"/>
                </a:solidFill>
                <a:latin typeface="Calibri" pitchFamily="34" charset="0"/>
                <a:ea typeface="Calibri"/>
                <a:cs typeface="Calibri" pitchFamily="34" charset="0"/>
              </a:rPr>
              <a:t>Magnifies returns, but increases risk of financial distress/bankruptcy</a:t>
            </a:r>
          </a:p>
          <a:p>
            <a:pPr marL="857250" lvl="1" indent="-457200">
              <a:spcBef>
                <a:spcPts val="0"/>
              </a:spcBef>
              <a:spcAft>
                <a:spcPts val="0"/>
              </a:spcAft>
            </a:pPr>
            <a:r>
              <a:rPr lang="en-US" sz="2200" dirty="0" smtClean="0">
                <a:solidFill>
                  <a:prstClr val="black"/>
                </a:solidFill>
                <a:latin typeface="Calibri" pitchFamily="34" charset="0"/>
                <a:ea typeface="Calibri"/>
                <a:cs typeface="Calibri" pitchFamily="34" charset="0"/>
              </a:rPr>
              <a:t>Use of tax arbitrage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reduces state, </a:t>
            </a:r>
            <a:r>
              <a:rPr lang="en-US" sz="2200" dirty="0">
                <a:latin typeface="Calibri" pitchFamily="34" charset="0"/>
                <a:cs typeface="Calibri" pitchFamily="34" charset="0"/>
              </a:rPr>
              <a:t>federal tax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payments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Badertscher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/Katz/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Rego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2011)</a:t>
            </a:r>
          </a:p>
          <a:p>
            <a:pPr marL="857250" lvl="1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 smtClean="0"/>
          </a:p>
          <a:p>
            <a:pPr marL="457200" lvl="0" indent="-457200">
              <a:spcBef>
                <a:spcPts val="0"/>
              </a:spcBef>
              <a:spcAft>
                <a:spcPts val="0"/>
              </a:spcAft>
              <a:buAutoNum type="arabicPeriod" startAt="4"/>
            </a:pPr>
            <a:r>
              <a:rPr lang="en-US" sz="2600" dirty="0" smtClean="0">
                <a:solidFill>
                  <a:prstClr val="black"/>
                </a:solidFill>
                <a:latin typeface="Calibri"/>
                <a:ea typeface="Calibri"/>
              </a:rPr>
              <a:t>Breach of trust </a:t>
            </a:r>
            <a:r>
              <a:rPr lang="en-US" sz="2400" dirty="0" smtClean="0">
                <a:solidFill>
                  <a:prstClr val="black"/>
                </a:solidFill>
                <a:latin typeface="Calibri"/>
                <a:ea typeface="Calibri"/>
              </a:rPr>
              <a:t>(</a:t>
            </a:r>
            <a:r>
              <a:rPr lang="en-US" sz="2400" dirty="0" err="1" smtClean="0">
                <a:solidFill>
                  <a:prstClr val="black"/>
                </a:solidFill>
                <a:latin typeface="Calibri"/>
                <a:ea typeface="Calibri"/>
              </a:rPr>
              <a:t>Schleifer</a:t>
            </a:r>
            <a:r>
              <a:rPr lang="en-US" sz="2400" dirty="0" smtClean="0">
                <a:solidFill>
                  <a:prstClr val="black"/>
                </a:solidFill>
                <a:latin typeface="Calibri"/>
                <a:ea typeface="Calibri"/>
              </a:rPr>
              <a:t> and Summers 1988)</a:t>
            </a:r>
          </a:p>
          <a:p>
            <a:pPr marL="857250" lvl="1" indent="-457200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latin typeface="Calibri"/>
                <a:ea typeface="Calibri"/>
              </a:rPr>
              <a:t>Stable </a:t>
            </a:r>
            <a:r>
              <a:rPr lang="en-US" sz="2000" dirty="0">
                <a:latin typeface="Calibri"/>
                <a:ea typeface="Calibri"/>
              </a:rPr>
              <a:t>enterprises depend </a:t>
            </a:r>
            <a:r>
              <a:rPr lang="en-US" sz="2000" dirty="0" smtClean="0">
                <a:latin typeface="Calibri"/>
                <a:ea typeface="Calibri"/>
              </a:rPr>
              <a:t>on </a:t>
            </a:r>
            <a:r>
              <a:rPr lang="en-US" sz="2000" dirty="0">
                <a:latin typeface="Calibri"/>
                <a:ea typeface="Calibri"/>
              </a:rPr>
              <a:t>implicit contracts </a:t>
            </a:r>
            <a:r>
              <a:rPr lang="en-US" sz="2000" dirty="0" smtClean="0">
                <a:latin typeface="Calibri"/>
                <a:ea typeface="Calibri"/>
              </a:rPr>
              <a:t>shareholders/stakeholders </a:t>
            </a:r>
          </a:p>
          <a:p>
            <a:pPr marL="857250" lvl="1" indent="-457200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prstClr val="black"/>
                </a:solidFill>
                <a:latin typeface="Calibri"/>
                <a:ea typeface="Calibri"/>
              </a:rPr>
              <a:t>Reneging on implicit contracts gives quick boost to bottom line</a:t>
            </a:r>
          </a:p>
          <a:p>
            <a:pPr marL="857250" lvl="1" indent="-457200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latin typeface="Calibri"/>
                <a:ea typeface="Calibri"/>
              </a:rPr>
              <a:t>But undermines trust necessary to long-term sustainability</a:t>
            </a:r>
          </a:p>
          <a:p>
            <a:pPr marL="857250" lvl="1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 smtClean="0">
              <a:solidFill>
                <a:prstClr val="black"/>
              </a:solidFill>
              <a:latin typeface="Calibri"/>
              <a:ea typeface="Calibri"/>
            </a:endParaRPr>
          </a:p>
          <a:p>
            <a:pPr marL="457200" lvl="0" indent="-457200">
              <a:spcBef>
                <a:spcPts val="0"/>
              </a:spcBef>
              <a:spcAft>
                <a:spcPts val="0"/>
              </a:spcAft>
              <a:buAutoNum type="arabicPeriod" startAt="4"/>
            </a:pPr>
            <a:r>
              <a:rPr lang="en-US" sz="2600" dirty="0" smtClean="0">
                <a:solidFill>
                  <a:prstClr val="black"/>
                </a:solidFill>
                <a:latin typeface="Calibri"/>
                <a:ea typeface="Calibri"/>
              </a:rPr>
              <a:t>Bankruptcy for profit </a:t>
            </a:r>
            <a:r>
              <a:rPr lang="en-US" sz="2400" dirty="0" smtClean="0">
                <a:solidFill>
                  <a:prstClr val="black"/>
                </a:solidFill>
                <a:latin typeface="Calibri"/>
                <a:ea typeface="Calibri"/>
              </a:rPr>
              <a:t>(</a:t>
            </a:r>
            <a:r>
              <a:rPr lang="en-US" sz="2400" dirty="0" err="1" smtClean="0">
                <a:solidFill>
                  <a:prstClr val="black"/>
                </a:solidFill>
                <a:latin typeface="Calibri"/>
                <a:ea typeface="Calibri"/>
              </a:rPr>
              <a:t>Ackerlof</a:t>
            </a:r>
            <a:r>
              <a:rPr lang="en-US" sz="2400" dirty="0" smtClean="0">
                <a:solidFill>
                  <a:prstClr val="black"/>
                </a:solidFill>
                <a:latin typeface="Calibri"/>
                <a:ea typeface="Calibri"/>
              </a:rPr>
              <a:t> and </a:t>
            </a:r>
            <a:r>
              <a:rPr lang="en-US" sz="2400" dirty="0" err="1" smtClean="0">
                <a:solidFill>
                  <a:prstClr val="black"/>
                </a:solidFill>
                <a:latin typeface="Calibri"/>
                <a:ea typeface="Calibri"/>
              </a:rPr>
              <a:t>Romer</a:t>
            </a:r>
            <a:r>
              <a:rPr lang="en-US" sz="2400" dirty="0" smtClean="0">
                <a:solidFill>
                  <a:prstClr val="black"/>
                </a:solidFill>
                <a:latin typeface="Calibri"/>
                <a:ea typeface="Calibri"/>
              </a:rPr>
              <a:t> 1993)</a:t>
            </a:r>
          </a:p>
          <a:p>
            <a:pPr marL="857250" lvl="1" indent="-457200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prstClr val="black"/>
                </a:solidFill>
                <a:latin typeface="Calibri"/>
                <a:ea typeface="Calibri"/>
              </a:rPr>
              <a:t>PE firm takes portfolio company through bankruptcy, emerges as owner</a:t>
            </a:r>
          </a:p>
          <a:p>
            <a:pPr marL="857250" lvl="1" indent="-457200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prstClr val="black"/>
                </a:solidFill>
                <a:latin typeface="Calibri"/>
                <a:ea typeface="Calibri"/>
              </a:rPr>
              <a:t>But with write down of debt, transfer of pension responsibility to PBGC</a:t>
            </a:r>
          </a:p>
          <a:p>
            <a:pPr marL="857250" lvl="1" indent="-457200">
              <a:spcBef>
                <a:spcPts val="0"/>
              </a:spcBef>
              <a:spcAft>
                <a:spcPts val="0"/>
              </a:spcAft>
            </a:pPr>
            <a:endParaRPr lang="en-US" sz="2000" dirty="0" smtClean="0">
              <a:solidFill>
                <a:prstClr val="black"/>
              </a:solidFill>
              <a:latin typeface="Calibri"/>
              <a:ea typeface="Calibri"/>
            </a:endParaRPr>
          </a:p>
          <a:p>
            <a:pPr marL="457200" lvl="0" indent="-457200">
              <a:spcBef>
                <a:spcPts val="0"/>
              </a:spcBef>
              <a:spcAft>
                <a:spcPts val="0"/>
              </a:spcAft>
              <a:buAutoNum type="arabicPeriod" startAt="4"/>
            </a:pPr>
            <a:endParaRPr lang="en-US" sz="24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76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r>
              <a:rPr lang="en-US" sz="3200" dirty="0" smtClean="0"/>
              <a:t>PE and Jobs</a:t>
            </a:r>
            <a:r>
              <a:rPr lang="en-US" sz="3400" dirty="0" smtClean="0"/>
              <a:t>: </a:t>
            </a:r>
            <a:br>
              <a:rPr lang="en-US" sz="3400" dirty="0" smtClean="0"/>
            </a:br>
            <a:r>
              <a:rPr lang="en-US" sz="2800" dirty="0" smtClean="0"/>
              <a:t>  (</a:t>
            </a:r>
            <a:r>
              <a:rPr lang="de-DE" sz="2500" dirty="0" smtClean="0">
                <a:latin typeface="Calibri"/>
                <a:ea typeface="Calibri"/>
              </a:rPr>
              <a:t>Davis, Haltiwanger, Jarmin</a:t>
            </a:r>
            <a:r>
              <a:rPr lang="de-DE" sz="2500" dirty="0">
                <a:latin typeface="Calibri"/>
                <a:ea typeface="Calibri"/>
              </a:rPr>
              <a:t>, </a:t>
            </a:r>
            <a:r>
              <a:rPr lang="de-DE" sz="2500" dirty="0" smtClean="0">
                <a:latin typeface="Calibri"/>
                <a:ea typeface="Calibri"/>
              </a:rPr>
              <a:t>Lerner</a:t>
            </a:r>
            <a:r>
              <a:rPr lang="de-DE" sz="2500" dirty="0">
                <a:latin typeface="Calibri"/>
                <a:ea typeface="Calibri"/>
              </a:rPr>
              <a:t>, &amp;</a:t>
            </a:r>
            <a:r>
              <a:rPr lang="de-DE" sz="2500" dirty="0" smtClean="0">
                <a:latin typeface="Calibri"/>
                <a:ea typeface="Calibri"/>
              </a:rPr>
              <a:t> Miranda </a:t>
            </a:r>
            <a:r>
              <a:rPr lang="en-US" sz="2500" dirty="0" smtClean="0"/>
              <a:t>2011 )</a:t>
            </a: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839200" cy="4800600"/>
          </a:xfrm>
        </p:spPr>
        <p:txBody>
          <a:bodyPr/>
          <a:lstStyle/>
          <a:p>
            <a:pPr marL="0" indent="0">
              <a:buNone/>
            </a:pPr>
            <a:r>
              <a:rPr lang="en-US" sz="2600" u="sng" dirty="0" smtClean="0">
                <a:latin typeface="Calibri" pitchFamily="34" charset="0"/>
                <a:cs typeface="Calibri" pitchFamily="34" charset="0"/>
              </a:rPr>
              <a:t>Impact on Establishments </a:t>
            </a:r>
          </a:p>
          <a:p>
            <a:pPr lvl="1">
              <a:spcBef>
                <a:spcPts val="1800"/>
              </a:spcBef>
            </a:pPr>
            <a:r>
              <a:rPr lang="en-US" sz="2100" dirty="0" smtClean="0">
                <a:latin typeface="Calibri" pitchFamily="34" charset="0"/>
                <a:cs typeface="Calibri" pitchFamily="34" charset="0"/>
              </a:rPr>
              <a:t>Employment grows faster in PE targets prior to acquisition</a:t>
            </a:r>
          </a:p>
          <a:p>
            <a:pPr lvl="1"/>
            <a:endParaRPr lang="en-US" sz="2100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sz="2100" dirty="0" smtClean="0">
                <a:latin typeface="Calibri" pitchFamily="34" charset="0"/>
                <a:cs typeface="Calibri" pitchFamily="34" charset="0"/>
              </a:rPr>
              <a:t>“…clear </a:t>
            </a:r>
            <a:r>
              <a:rPr lang="en-US" sz="2100" dirty="0">
                <a:latin typeface="Calibri" pitchFamily="34" charset="0"/>
                <a:cs typeface="Calibri" pitchFamily="34" charset="0"/>
              </a:rPr>
              <a:t>pattern of slower growth at 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targets </a:t>
            </a:r>
            <a:r>
              <a:rPr lang="en-US" sz="2100" dirty="0">
                <a:latin typeface="Calibri" pitchFamily="34" charset="0"/>
                <a:cs typeface="Calibri" pitchFamily="34" charset="0"/>
              </a:rPr>
              <a:t>post 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buyout … </a:t>
            </a:r>
            <a:r>
              <a:rPr lang="en-US" sz="2100" b="1" dirty="0" smtClean="0">
                <a:latin typeface="Calibri" pitchFamily="34" charset="0"/>
                <a:cs typeface="Calibri" pitchFamily="34" charset="0"/>
              </a:rPr>
              <a:t>differentials </a:t>
            </a:r>
            <a:r>
              <a:rPr lang="en-US" sz="2100" b="1" dirty="0">
                <a:latin typeface="Calibri" pitchFamily="34" charset="0"/>
                <a:cs typeface="Calibri" pitchFamily="34" charset="0"/>
              </a:rPr>
              <a:t>cumulate to </a:t>
            </a:r>
            <a:r>
              <a:rPr lang="en-US" sz="2100" dirty="0">
                <a:latin typeface="Calibri" pitchFamily="34" charset="0"/>
                <a:cs typeface="Calibri" pitchFamily="34" charset="0"/>
              </a:rPr>
              <a:t>3.2% of employment in the first two years post buyout and </a:t>
            </a:r>
            <a:r>
              <a:rPr lang="en-US" sz="2100" b="1" dirty="0">
                <a:latin typeface="Calibri" pitchFamily="34" charset="0"/>
                <a:cs typeface="Calibri" pitchFamily="34" charset="0"/>
              </a:rPr>
              <a:t>6.4% over </a:t>
            </a:r>
            <a:r>
              <a:rPr lang="en-US" sz="2100" b="1" dirty="0" smtClean="0">
                <a:latin typeface="Calibri" pitchFamily="34" charset="0"/>
                <a:cs typeface="Calibri" pitchFamily="34" charset="0"/>
              </a:rPr>
              <a:t>five </a:t>
            </a:r>
            <a:r>
              <a:rPr lang="en-US" sz="2100" b="1" dirty="0">
                <a:latin typeface="Calibri" pitchFamily="34" charset="0"/>
                <a:cs typeface="Calibri" pitchFamily="34" charset="0"/>
              </a:rPr>
              <a:t>years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.” 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(p. 17)</a:t>
            </a:r>
          </a:p>
          <a:p>
            <a:pPr lvl="1"/>
            <a:endParaRPr lang="en-US" sz="2100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sz="2100" dirty="0" smtClean="0">
                <a:latin typeface="Calibri" pitchFamily="34" charset="0"/>
                <a:cs typeface="Calibri" pitchFamily="34" charset="0"/>
              </a:rPr>
              <a:t>“Slower employment growth at PE targets post buyout entirely reflects a greater pace of job destruction” -- half due to closings 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pp. 17-18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 lvl="1"/>
            <a:endParaRPr lang="en-US" sz="2100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sz="2100" dirty="0" smtClean="0">
                <a:latin typeface="Calibri" pitchFamily="34" charset="0"/>
                <a:cs typeface="Calibri" pitchFamily="34" charset="0"/>
              </a:rPr>
              <a:t>In retail, employment falls by nearly 12% in PE targets relative to controls – effect of prop-co/op-co model and asset stripping</a:t>
            </a:r>
            <a:endParaRPr lang="en-US" sz="21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62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r>
              <a:rPr lang="en-US" sz="3400" dirty="0" smtClean="0"/>
              <a:t>PE and Jobs: Results from 2011 Study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334000"/>
          </a:xfrm>
        </p:spPr>
        <p:txBody>
          <a:bodyPr/>
          <a:lstStyle/>
          <a:p>
            <a:pPr marL="0" indent="0">
              <a:buNone/>
            </a:pPr>
            <a:r>
              <a:rPr lang="en-US" sz="2600" dirty="0" smtClean="0"/>
              <a:t>     </a:t>
            </a:r>
            <a:r>
              <a:rPr lang="en-US" sz="2600" u="sng" dirty="0" smtClean="0">
                <a:latin typeface="Calibri" pitchFamily="34" charset="0"/>
                <a:cs typeface="Calibri" pitchFamily="34" charset="0"/>
              </a:rPr>
              <a:t>Impact on Firms </a:t>
            </a:r>
          </a:p>
          <a:p>
            <a:pPr lvl="1">
              <a:spcBef>
                <a:spcPts val="1800"/>
              </a:spcBef>
            </a:pPr>
            <a:r>
              <a:rPr lang="en-US" sz="2100" dirty="0" smtClean="0">
                <a:latin typeface="Calibri" pitchFamily="34" charset="0"/>
                <a:cs typeface="Calibri" pitchFamily="34" charset="0"/>
              </a:rPr>
              <a:t>Continuers and deaths: “Summing these two components yields a two-year employment </a:t>
            </a:r>
            <a:r>
              <a:rPr lang="en-US" sz="2100" b="1" dirty="0" smtClean="0">
                <a:latin typeface="Calibri" pitchFamily="34" charset="0"/>
                <a:cs typeface="Calibri" pitchFamily="34" charset="0"/>
              </a:rPr>
              <a:t>growth rate differential of  -5.49 percentage points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 for PE targets, a large difference” 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(p. 23)</a:t>
            </a:r>
          </a:p>
          <a:p>
            <a:pPr lvl="1"/>
            <a:endParaRPr lang="en-US" sz="2100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sz="2100" dirty="0" smtClean="0">
                <a:latin typeface="Calibri" pitchFamily="34" charset="0"/>
                <a:cs typeface="Calibri" pitchFamily="34" charset="0"/>
              </a:rPr>
              <a:t>Adding in greater job growth for targets than controls at greenfield establishments (+1.87) ”yields a </a:t>
            </a:r>
            <a:r>
              <a:rPr lang="en-US" sz="2100" b="1" dirty="0" smtClean="0">
                <a:latin typeface="Calibri" pitchFamily="34" charset="0"/>
                <a:cs typeface="Calibri" pitchFamily="34" charset="0"/>
              </a:rPr>
              <a:t>differential of  -3.62 percentage points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 for targets” 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(p.23)</a:t>
            </a:r>
          </a:p>
          <a:p>
            <a:pPr marL="457200" lvl="1" indent="0">
              <a:buNone/>
            </a:pPr>
            <a:endParaRPr lang="en-US" sz="2100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sz="2100" dirty="0" smtClean="0">
                <a:latin typeface="Calibri" pitchFamily="34" charset="0"/>
                <a:cs typeface="Calibri" pitchFamily="34" charset="0"/>
              </a:rPr>
              <a:t>Only when acquisitions are included does the employment growth differential shrink to less than 1%</a:t>
            </a:r>
          </a:p>
          <a:p>
            <a:pPr lvl="1"/>
            <a:endParaRPr lang="en-US" sz="2100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sz="2100" dirty="0" smtClean="0">
                <a:latin typeface="Calibri" pitchFamily="34" charset="0"/>
                <a:cs typeface="Calibri" pitchFamily="34" charset="0"/>
              </a:rPr>
              <a:t>“Finally, </a:t>
            </a:r>
            <a:r>
              <a:rPr lang="en-US" sz="2100" b="1" dirty="0" smtClean="0">
                <a:latin typeface="Calibri" pitchFamily="34" charset="0"/>
                <a:cs typeface="Calibri" pitchFamily="34" charset="0"/>
              </a:rPr>
              <a:t>bringing in the role of acquisitions and divestitures reduces this differential to -0.81 points” 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(p. 23)</a:t>
            </a:r>
          </a:p>
        </p:txBody>
      </p:sp>
    </p:spTree>
    <p:extLst>
      <p:ext uri="{BB962C8B-B14F-4D97-AF65-F5344CB8AC3E}">
        <p14:creationId xmlns:p14="http://schemas.microsoft.com/office/powerpoint/2010/main" val="142180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772400" cy="762000"/>
          </a:xfrm>
        </p:spPr>
        <p:txBody>
          <a:bodyPr/>
          <a:lstStyle/>
          <a:p>
            <a:r>
              <a:rPr lang="en-US" sz="3600" dirty="0" smtClean="0"/>
              <a:t>Risk of Bankruptcy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257800"/>
          </a:xfrm>
        </p:spPr>
        <p:txBody>
          <a:bodyPr/>
          <a:lstStyle/>
          <a:p>
            <a:pPr marL="0" indent="0">
              <a:buNone/>
            </a:pPr>
            <a:r>
              <a:rPr lang="en-US" sz="2600" dirty="0" smtClean="0"/>
              <a:t>Strömberg 2008: Compares PE and publicly traded firms</a:t>
            </a:r>
          </a:p>
          <a:p>
            <a:pPr lvl="1"/>
            <a:r>
              <a:rPr lang="en-US" sz="2200" dirty="0" smtClean="0"/>
              <a:t>For LBOs completed between 1970 and 2002 (before financial crisis)</a:t>
            </a:r>
          </a:p>
          <a:p>
            <a:pPr lvl="2"/>
            <a:r>
              <a:rPr lang="en-US" sz="2000" dirty="0" smtClean="0"/>
              <a:t>7% became bankrupt while in PE hands</a:t>
            </a:r>
          </a:p>
          <a:p>
            <a:pPr lvl="2"/>
            <a:r>
              <a:rPr lang="en-US" sz="2000" dirty="0" smtClean="0"/>
              <a:t>Twice annual bankruptcy rate of publicly traded: 1.2% vs. 0.6%</a:t>
            </a:r>
          </a:p>
          <a:p>
            <a:pPr lvl="1"/>
            <a:r>
              <a:rPr lang="en-US" sz="2200" dirty="0" smtClean="0">
                <a:solidFill>
                  <a:prstClr val="black"/>
                </a:solidFill>
              </a:rPr>
              <a:t>1980s boom: Many LBOs ended in default or bankruptcy </a:t>
            </a:r>
          </a:p>
          <a:p>
            <a:pPr marL="857250" lvl="2" indent="0">
              <a:buNone/>
            </a:pPr>
            <a:r>
              <a:rPr lang="en-US" sz="1800" dirty="0" smtClean="0">
                <a:solidFill>
                  <a:prstClr val="black"/>
                </a:solidFill>
              </a:rPr>
              <a:t>(</a:t>
            </a:r>
            <a:r>
              <a:rPr lang="en-US" sz="1800" dirty="0"/>
              <a:t>Kaplan &amp; </a:t>
            </a:r>
            <a:r>
              <a:rPr lang="en-US" sz="1800" dirty="0">
                <a:solidFill>
                  <a:prstClr val="black"/>
                </a:solidFill>
              </a:rPr>
              <a:t>Strömberg </a:t>
            </a:r>
            <a:r>
              <a:rPr lang="en-US" sz="1800" dirty="0" smtClean="0">
                <a:solidFill>
                  <a:prstClr val="black"/>
                </a:solidFill>
              </a:rPr>
              <a:t>2009, </a:t>
            </a:r>
            <a:r>
              <a:rPr lang="en-US" sz="1800" dirty="0">
                <a:solidFill>
                  <a:prstClr val="black"/>
                </a:solidFill>
              </a:rPr>
              <a:t>Wright </a:t>
            </a:r>
            <a:r>
              <a:rPr lang="en-US" sz="1800" dirty="0" smtClean="0">
                <a:solidFill>
                  <a:prstClr val="black"/>
                </a:solidFill>
              </a:rPr>
              <a:t>et al. 2007)</a:t>
            </a:r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marL="0" indent="0">
              <a:buNone/>
            </a:pPr>
            <a:r>
              <a:rPr lang="en-US" sz="2600" dirty="0" smtClean="0"/>
              <a:t>Hotchkiss/Smith/Strömberg 2011: </a:t>
            </a:r>
            <a:r>
              <a:rPr lang="en-US" sz="2600" dirty="0"/>
              <a:t>H</a:t>
            </a:r>
            <a:r>
              <a:rPr lang="en-US" sz="2600" dirty="0" smtClean="0"/>
              <a:t>ighly leveraged firms </a:t>
            </a:r>
          </a:p>
          <a:p>
            <a:pPr lvl="1"/>
            <a:r>
              <a:rPr lang="en-US" sz="2200" dirty="0" smtClean="0"/>
              <a:t>2,156 </a:t>
            </a:r>
            <a:r>
              <a:rPr lang="en-US" sz="2200" dirty="0"/>
              <a:t>firms, half </a:t>
            </a:r>
            <a:r>
              <a:rPr lang="en-US" sz="2200" dirty="0" smtClean="0"/>
              <a:t>PE-owned and half not, </a:t>
            </a:r>
            <a:r>
              <a:rPr lang="en-US" sz="2200" dirty="0"/>
              <a:t>Jan 1997-Apr </a:t>
            </a:r>
            <a:r>
              <a:rPr lang="en-US" sz="2200" dirty="0" smtClean="0"/>
              <a:t>2010</a:t>
            </a:r>
          </a:p>
          <a:p>
            <a:pPr lvl="1"/>
            <a:r>
              <a:rPr lang="en-US" sz="2200" dirty="0" smtClean="0"/>
              <a:t>Quarter of sample had a default between 2007 and 2010 </a:t>
            </a:r>
            <a:r>
              <a:rPr lang="en-US" sz="1800" dirty="0" smtClean="0"/>
              <a:t>(p. 9-10)</a:t>
            </a:r>
          </a:p>
          <a:p>
            <a:pPr lvl="2"/>
            <a:r>
              <a:rPr lang="en-US" sz="2000" dirty="0" smtClean="0"/>
              <a:t>12.3% for 2001 LBOs, 31.6% for 1997 LBOs</a:t>
            </a:r>
          </a:p>
          <a:p>
            <a:pPr lvl="2"/>
            <a:r>
              <a:rPr lang="en-US" sz="2000" dirty="0" smtClean="0"/>
              <a:t> 25% default rate: 2007 – 2010Q1 </a:t>
            </a:r>
          </a:p>
          <a:p>
            <a:pPr marL="457200" lvl="1" indent="0">
              <a:spcBef>
                <a:spcPts val="600"/>
              </a:spcBef>
              <a:buNone/>
            </a:pPr>
            <a:endParaRPr lang="en-US" sz="800" dirty="0" smtClean="0"/>
          </a:p>
          <a:p>
            <a:pPr marL="457200" lvl="1" indent="0">
              <a:buNone/>
            </a:pP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39435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PR_PPT">
  <a:themeElements>
    <a:clrScheme name="CEP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173D63"/>
      </a:accent1>
      <a:accent2>
        <a:srgbClr val="487DB3"/>
      </a:accent2>
      <a:accent3>
        <a:srgbClr val="8DB7E1"/>
      </a:accent3>
      <a:accent4>
        <a:srgbClr val="BBD9F7"/>
      </a:accent4>
      <a:accent5>
        <a:srgbClr val="96969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EPR New PP 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PR New PP 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PR New PP 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PR New PP 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PR New PP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PR New PP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PR New PP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EPR_PPT">
  <a:themeElements>
    <a:clrScheme name="CEP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173D63"/>
      </a:accent1>
      <a:accent2>
        <a:srgbClr val="487DB3"/>
      </a:accent2>
      <a:accent3>
        <a:srgbClr val="8DB7E1"/>
      </a:accent3>
      <a:accent4>
        <a:srgbClr val="BBD9F7"/>
      </a:accent4>
      <a:accent5>
        <a:srgbClr val="96969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EPR New PP 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PR New PP 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PR New PP 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PR New PP 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PR New PP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PR New PP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PR New PP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CEPR_PPT</Template>
  <TotalTime>475</TotalTime>
  <Words>1113</Words>
  <Application>Microsoft Office PowerPoint</Application>
  <PresentationFormat>On-screen Show (4:3)</PresentationFormat>
  <Paragraphs>128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CEPR_PPT</vt:lpstr>
      <vt:lpstr>1_CEPR_PPT</vt:lpstr>
      <vt:lpstr>THE BILLION DOLLAR QUESTION: What is the impact of private equity  on companies and workers? </vt:lpstr>
      <vt:lpstr>Key Characteristics of PE Model That Affect Operating Companies and Workers</vt:lpstr>
      <vt:lpstr>Top Executives in Operating Companies Face  Perverse Incentives</vt:lpstr>
      <vt:lpstr>Sources of PE Gains</vt:lpstr>
      <vt:lpstr>Sources of PE Gains</vt:lpstr>
      <vt:lpstr>Sources of PE Gains</vt:lpstr>
      <vt:lpstr>PE and Jobs:    (Davis, Haltiwanger, Jarmin, Lerner, &amp; Miranda 2011 )</vt:lpstr>
      <vt:lpstr>PE and Jobs: Results from 2011 Study</vt:lpstr>
      <vt:lpstr>Risk of Bankruptcy </vt:lpstr>
      <vt:lpstr>Conclusion</vt:lpstr>
      <vt:lpstr>References</vt:lpstr>
    </vt:vector>
  </TitlesOfParts>
  <Company>CEPR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BILLION DOLLAR QUESTION: WHAT IS THE IMPACT OF PRIVATE EQUITY ON COMPANIES AND WORKERS?</dc:title>
  <dc:creator>Eileen</dc:creator>
  <cp:lastModifiedBy>Eileen</cp:lastModifiedBy>
  <cp:revision>47</cp:revision>
  <dcterms:created xsi:type="dcterms:W3CDTF">2012-05-01T18:01:45Z</dcterms:created>
  <dcterms:modified xsi:type="dcterms:W3CDTF">2012-05-10T17:57:55Z</dcterms:modified>
</cp:coreProperties>
</file>