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554" r:id="rId2"/>
    <p:sldId id="514" r:id="rId3"/>
    <p:sldId id="555" r:id="rId4"/>
    <p:sldId id="562" r:id="rId5"/>
    <p:sldId id="559" r:id="rId6"/>
    <p:sldId id="560" r:id="rId7"/>
    <p:sldId id="572" r:id="rId8"/>
    <p:sldId id="574" r:id="rId9"/>
    <p:sldId id="573" r:id="rId10"/>
    <p:sldId id="575" r:id="rId11"/>
    <p:sldId id="564" r:id="rId12"/>
    <p:sldId id="569" r:id="rId13"/>
    <p:sldId id="570" r:id="rId14"/>
    <p:sldId id="571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C5EDFF"/>
    <a:srgbClr val="ABDFFF"/>
    <a:srgbClr val="66CCFF"/>
    <a:srgbClr val="CCECFF"/>
    <a:srgbClr val="FFBC8F"/>
    <a:srgbClr val="FF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4" autoAdjust="0"/>
    <p:restoredTop sz="96007" autoAdjust="0"/>
  </p:normalViewPr>
  <p:slideViewPr>
    <p:cSldViewPr>
      <p:cViewPr>
        <p:scale>
          <a:sx n="75" d="100"/>
          <a:sy n="75" d="100"/>
        </p:scale>
        <p:origin x="-95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518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FEC03D3-5C5E-4344-B059-A70D1AA1A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4541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524FD30-4F24-43BC-A251-F2C4DD91C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8606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Investment firm typically sponsors multiple funds, each treated as separate entity. General partner makes all decisions,</a:t>
            </a:r>
            <a:r>
              <a:rPr lang="en-US" baseline="0" dirty="0" smtClean="0"/>
              <a:t> no say for limited partners.</a:t>
            </a:r>
          </a:p>
          <a:p>
            <a:r>
              <a:rPr lang="en-US" baseline="0" dirty="0" smtClean="0"/>
              <a:t>Operating companies acquired via LBO – as high as 75% debt. Debt is owed by acquired firm, not PE fund or investment firm sponsor.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24FD30-4F24-43BC-A251-F2C4DD91C0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5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 of concentrated</a:t>
            </a:r>
            <a:r>
              <a:rPr lang="en-US" baseline="0" dirty="0" smtClean="0"/>
              <a:t> ownership according to agency theory: owners can monitor and control managers – solves </a:t>
            </a:r>
            <a:r>
              <a:rPr lang="en-US" baseline="0" dirty="0" err="1" smtClean="0"/>
              <a:t>prinicipal</a:t>
            </a:r>
            <a:r>
              <a:rPr lang="en-US" baseline="0" dirty="0" smtClean="0"/>
              <a:t>-agent problem; focus is on maximizing shareholder value to exclusion of all else (but =&gt; low trust); return free cash flow to investors/shareholders (e.g., share buybacks, recapitalization dividend payments.  Debt viewed as good: retained earnings can be used to service debt; operating company has to borrow in order to invest – subjects investment decisions to market test; leads to more efficient allocation of capital.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24FD30-4F24-43BC-A251-F2C4DD91C0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Agency theory sees commitments to employees, vendors, suppliers, community as instances of managerial opportunism that divert earnings to ends other</a:t>
            </a:r>
            <a:r>
              <a:rPr lang="en-US" baseline="0" dirty="0" smtClean="0"/>
              <a:t> than maximizing shareholder returns.  But defaulting on implicit contracts can be a vice – can be due to unscrupulous but legal activities (e.g., bankruptcy to evade pension obligations); downsizing and work intensification impose costs on workers; in general, shareholder gains may be more than offset by losses endured by other stakeholders.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24FD30-4F24-43BC-A251-F2C4DD91C0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2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442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657600"/>
            <a:ext cx="6511925" cy="0"/>
          </a:xfrm>
          <a:prstGeom prst="line">
            <a:avLst/>
          </a:prstGeom>
          <a:noFill/>
          <a:ln w="19050">
            <a:solidFill>
              <a:srgbClr val="00442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7338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1911F-98CC-4060-A77E-CF2978D0BA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17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94881-3EFF-4A63-BAD2-B90FA702BF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66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28600"/>
            <a:ext cx="20764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76950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EB167-8A07-47BB-94B7-E638FC3371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09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84A08-A8A6-4D16-82E2-0467E3E68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56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9932-FF7B-4FBD-8852-32C191729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94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07361-5F12-41DA-88DF-F1B97CD81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593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05EFD-71B6-4381-9929-F43E97A004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15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CD9D1-CAB0-4526-AD93-428108419A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74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A6EC8-54D4-434A-A8DD-089FA0DB94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5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61341-4E87-4387-B78C-E0CBB963C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85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261C7-EACD-4C33-991E-77C73C805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31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0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478FD0CD-AE49-4695-BAB5-55734C0A8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442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629400"/>
            <a:ext cx="8229600" cy="0"/>
          </a:xfrm>
          <a:prstGeom prst="line">
            <a:avLst/>
          </a:prstGeom>
          <a:noFill/>
          <a:ln w="19050">
            <a:solidFill>
              <a:srgbClr val="00442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005028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n"/>
        <a:defRPr sz="3000">
          <a:solidFill>
            <a:srgbClr val="005028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q"/>
        <a:defRPr sz="2600">
          <a:solidFill>
            <a:srgbClr val="005028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n"/>
        <a:defRPr sz="2200">
          <a:solidFill>
            <a:srgbClr val="005028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q"/>
        <a:defRPr sz="2000">
          <a:solidFill>
            <a:srgbClr val="005028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§"/>
        <a:defRPr sz="2000">
          <a:solidFill>
            <a:srgbClr val="005028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§"/>
        <a:defRPr sz="2000">
          <a:solidFill>
            <a:srgbClr val="005028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§"/>
        <a:defRPr sz="2000">
          <a:solidFill>
            <a:srgbClr val="005028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§"/>
        <a:defRPr sz="2000">
          <a:solidFill>
            <a:srgbClr val="005028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4422"/>
        </a:buClr>
        <a:buSzPct val="55000"/>
        <a:buFont typeface="Wingdings" pitchFamily="2" charset="2"/>
        <a:buChar char="§"/>
        <a:defRPr sz="2000">
          <a:solidFill>
            <a:srgbClr val="00502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Financial Capitalism, Breach of Trust, and Collateral Damage: Four Cases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733800"/>
            <a:ext cx="6553200" cy="25146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Eileen </a:t>
            </a:r>
            <a:r>
              <a:rPr lang="en-US" sz="2600" dirty="0" err="1" smtClean="0"/>
              <a:t>Appelbaum</a:t>
            </a:r>
            <a:r>
              <a:rPr lang="en-US" sz="2600" dirty="0" smtClean="0"/>
              <a:t>, CEPR</a:t>
            </a:r>
          </a:p>
          <a:p>
            <a:pPr eaLnBrk="1" hangingPunct="1"/>
            <a:r>
              <a:rPr lang="en-US" sz="2600" dirty="0" smtClean="0"/>
              <a:t>Rosemary </a:t>
            </a:r>
            <a:r>
              <a:rPr lang="en-US" sz="2600" dirty="0" err="1" smtClean="0"/>
              <a:t>Batt</a:t>
            </a:r>
            <a:r>
              <a:rPr lang="en-US" sz="2600" dirty="0" smtClean="0"/>
              <a:t>, Cornell University</a:t>
            </a:r>
          </a:p>
          <a:p>
            <a:pPr eaLnBrk="1" hangingPunct="1"/>
            <a:r>
              <a:rPr lang="en-US" sz="2600" dirty="0" smtClean="0"/>
              <a:t>Ian Clark, University of </a:t>
            </a:r>
            <a:r>
              <a:rPr lang="en-US" sz="2600" dirty="0" smtClean="0"/>
              <a:t>Birmingham</a:t>
            </a:r>
          </a:p>
          <a:p>
            <a:pPr marL="344487" lvl="1" indent="0" eaLnBrk="1" hangingPunct="1">
              <a:buNone/>
            </a:pPr>
            <a:r>
              <a:rPr lang="en-US" sz="1800" dirty="0" smtClean="0"/>
              <a:t>BJIR Conference: Across Boundaries</a:t>
            </a:r>
          </a:p>
          <a:p>
            <a:pPr marL="344487" lvl="1" indent="0" eaLnBrk="1" hangingPunct="1">
              <a:buNone/>
            </a:pPr>
            <a:r>
              <a:rPr lang="en-US" sz="1800" dirty="0" smtClean="0"/>
              <a:t>London School of Economics</a:t>
            </a:r>
          </a:p>
          <a:p>
            <a:pPr marL="344487" lvl="1" indent="0" eaLnBrk="1" hangingPunct="1">
              <a:buNone/>
            </a:pPr>
            <a:r>
              <a:rPr lang="en-US" sz="1800" dirty="0" smtClean="0"/>
              <a:t>December 12-13, 2011</a:t>
            </a:r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6388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Breach of trust with established artists</a:t>
            </a:r>
          </a:p>
          <a:p>
            <a:pPr lvl="1"/>
            <a:r>
              <a:rPr lang="en-US" dirty="0" smtClean="0"/>
              <a:t>Music industry requires a form of ‘patient capital’</a:t>
            </a:r>
          </a:p>
          <a:p>
            <a:pPr lvl="2"/>
            <a:r>
              <a:rPr lang="en-US" sz="2000" dirty="0"/>
              <a:t>E</a:t>
            </a:r>
            <a:r>
              <a:rPr lang="en-US" sz="2000" dirty="0" smtClean="0"/>
              <a:t>stablished artists w/back catalogue subsidize new artist pipeline </a:t>
            </a:r>
          </a:p>
          <a:p>
            <a:pPr lvl="2"/>
            <a:r>
              <a:rPr lang="en-US" sz="2000" dirty="0" smtClean="0"/>
              <a:t>Loss leader approach – rests on trust between artists/ managers</a:t>
            </a:r>
          </a:p>
          <a:p>
            <a:pPr lvl="2"/>
            <a:endParaRPr lang="en-US" sz="200" dirty="0" smtClean="0"/>
          </a:p>
          <a:p>
            <a:pPr lvl="1"/>
            <a:r>
              <a:rPr lang="en-US" dirty="0" smtClean="0"/>
              <a:t>PE tried to increase shareholder returns </a:t>
            </a:r>
            <a:endParaRPr lang="en-US" dirty="0"/>
          </a:p>
          <a:p>
            <a:pPr lvl="2"/>
            <a:r>
              <a:rPr lang="en-US" sz="2000" dirty="0" smtClean="0"/>
              <a:t>Pruned roster of established artists, reduced new artist pipeline</a:t>
            </a:r>
          </a:p>
          <a:p>
            <a:pPr lvl="2"/>
            <a:r>
              <a:rPr lang="en-US" sz="2000" dirty="0" smtClean="0"/>
              <a:t>Broke implicit contract between artists/repertoire &amp; line managers</a:t>
            </a:r>
          </a:p>
          <a:p>
            <a:pPr lvl="2"/>
            <a:endParaRPr lang="en-US" sz="200" dirty="0" smtClean="0"/>
          </a:p>
          <a:p>
            <a:pPr lvl="1"/>
            <a:r>
              <a:rPr lang="en-US" dirty="0" smtClean="0"/>
              <a:t>Alienated EMI’s managers: PE as ‘plantation management’</a:t>
            </a:r>
          </a:p>
          <a:p>
            <a:pPr lvl="2"/>
            <a:r>
              <a:rPr lang="en-US" sz="2000" dirty="0" smtClean="0"/>
              <a:t>Artists/managers saw management discretion as source of success</a:t>
            </a:r>
          </a:p>
          <a:p>
            <a:pPr lvl="2"/>
            <a:r>
              <a:rPr lang="en-US" sz="2000" dirty="0" smtClean="0"/>
              <a:t>PE saw it as opportunism and waste</a:t>
            </a:r>
          </a:p>
          <a:p>
            <a:pPr lvl="2"/>
            <a:endParaRPr lang="en-US" sz="200" dirty="0" smtClean="0"/>
          </a:p>
          <a:p>
            <a:pPr lvl="1"/>
            <a:r>
              <a:rPr lang="en-US" dirty="0"/>
              <a:t>Led to voluntary departure of valuable </a:t>
            </a:r>
            <a:r>
              <a:rPr lang="en-US" dirty="0" smtClean="0"/>
              <a:t>talent</a:t>
            </a:r>
          </a:p>
          <a:p>
            <a:pPr lvl="1"/>
            <a:endParaRPr lang="en-US" sz="200" dirty="0"/>
          </a:p>
          <a:p>
            <a:pPr lvl="2"/>
            <a:r>
              <a:rPr lang="en-US" sz="2000" dirty="0" smtClean="0"/>
              <a:t>Managers/artists (Rolling Stones, Radiohead, Paul McCartney)</a:t>
            </a:r>
          </a:p>
          <a:p>
            <a:pPr lvl="1"/>
            <a:r>
              <a:rPr lang="en-US" dirty="0" smtClean="0"/>
              <a:t>Declared insolvent and seized by Citibank in Feb. 2011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84A08-A8A6-4D16-82E2-0467E3E6801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31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0700" y="228600"/>
            <a:ext cx="8610600" cy="914400"/>
          </a:xfrm>
        </p:spPr>
        <p:txBody>
          <a:bodyPr/>
          <a:lstStyle/>
          <a:p>
            <a:pPr eaLnBrk="1" hangingPunct="1"/>
            <a:r>
              <a:rPr lang="en-US" sz="3500" dirty="0" smtClean="0"/>
              <a:t>Challenges to Employment Relations Research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19200"/>
            <a:ext cx="8458200" cy="5334000"/>
          </a:xfrm>
        </p:spPr>
        <p:txBody>
          <a:bodyPr/>
          <a:lstStyle/>
          <a:p>
            <a:pPr marL="0" indent="0" eaLnBrk="1" hangingPunct="1">
              <a:spcBef>
                <a:spcPts val="2400"/>
              </a:spcBef>
              <a:buNone/>
            </a:pPr>
            <a:r>
              <a:rPr lang="en-US" sz="2800" u="sng" dirty="0" smtClean="0"/>
              <a:t>Organizational context for labor has changed</a:t>
            </a:r>
            <a:endParaRPr lang="en-US" sz="200" u="sng" dirty="0" smtClean="0"/>
          </a:p>
          <a:p>
            <a:pPr lvl="1" eaLnBrk="1" hangingPunct="1">
              <a:spcBef>
                <a:spcPts val="800"/>
              </a:spcBef>
            </a:pPr>
            <a:r>
              <a:rPr lang="en-US" sz="2400" dirty="0" smtClean="0"/>
              <a:t>Workers, unions, researchers still think in terms of </a:t>
            </a:r>
            <a:r>
              <a:rPr lang="en-US" sz="2400" dirty="0"/>
              <a:t>managerial </a:t>
            </a:r>
            <a:r>
              <a:rPr lang="en-US" sz="2400" dirty="0" smtClean="0"/>
              <a:t>capitalism</a:t>
            </a:r>
          </a:p>
          <a:p>
            <a:pPr lvl="1" eaLnBrk="1" hangingPunct="1">
              <a:spcBef>
                <a:spcPts val="800"/>
              </a:spcBef>
            </a:pPr>
            <a:endParaRPr lang="en-US" sz="800" dirty="0" smtClean="0"/>
          </a:p>
          <a:p>
            <a:pPr lvl="1" eaLnBrk="1" hangingPunct="1">
              <a:spcBef>
                <a:spcPts val="800"/>
              </a:spcBef>
            </a:pPr>
            <a:r>
              <a:rPr lang="en-US" sz="2400" dirty="0" smtClean="0"/>
              <a:t>PE ownership changes goals and governance of firms</a:t>
            </a:r>
          </a:p>
          <a:p>
            <a:pPr lvl="1" eaLnBrk="1" hangingPunct="1">
              <a:spcBef>
                <a:spcPts val="800"/>
              </a:spcBef>
            </a:pPr>
            <a:endParaRPr lang="en-US" sz="800" dirty="0" smtClean="0"/>
          </a:p>
          <a:p>
            <a:pPr lvl="1" eaLnBrk="1" hangingPunct="1">
              <a:spcBef>
                <a:spcPts val="800"/>
              </a:spcBef>
            </a:pPr>
            <a:r>
              <a:rPr lang="en-US" sz="2400" dirty="0" smtClean="0"/>
              <a:t>Trust relations devalued - implicit contracts breached</a:t>
            </a:r>
          </a:p>
          <a:p>
            <a:pPr lvl="1" eaLnBrk="1" hangingPunct="1">
              <a:spcBef>
                <a:spcPts val="800"/>
              </a:spcBef>
            </a:pPr>
            <a:endParaRPr lang="en-US" sz="800" dirty="0" smtClean="0"/>
          </a:p>
          <a:p>
            <a:pPr lvl="1" eaLnBrk="1" hangingPunct="1">
              <a:spcBef>
                <a:spcPts val="800"/>
              </a:spcBef>
            </a:pPr>
            <a:r>
              <a:rPr lang="en-US" sz="2400" dirty="0" smtClean="0"/>
              <a:t>PE use of debt to drive cost efficiencies is at odds with competitiveness based on knowledge and innovation</a:t>
            </a:r>
          </a:p>
          <a:p>
            <a:pPr lvl="1" eaLnBrk="1" hangingPunct="1">
              <a:spcBef>
                <a:spcPts val="800"/>
              </a:spcBef>
            </a:pPr>
            <a:endParaRPr lang="en-US" sz="800" dirty="0" smtClean="0"/>
          </a:p>
          <a:p>
            <a:pPr lvl="1" eaLnBrk="1" hangingPunct="1">
              <a:spcBef>
                <a:spcPts val="800"/>
              </a:spcBef>
            </a:pPr>
            <a:r>
              <a:rPr lang="en-US" sz="2400" dirty="0" smtClean="0"/>
              <a:t>Long-run competitiveness of firm takes back seat to maximizing financial returns over 3 to 7 year time horizon</a:t>
            </a:r>
          </a:p>
          <a:p>
            <a:pPr marL="344487" lvl="1" indent="0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600" dirty="0"/>
          </a:p>
          <a:p>
            <a:pPr lvl="1" eaLnBrk="1" hangingPunct="1"/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6EC8-54D4-434A-A8DD-089FA0DB94C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u="sng" dirty="0" smtClean="0"/>
              <a:t>Mechanisms for value extraction have changed</a:t>
            </a:r>
          </a:p>
          <a:p>
            <a:pPr eaLnBrk="1" hangingPunct="1"/>
            <a:endParaRPr lang="en-US" sz="200" dirty="0" smtClean="0"/>
          </a:p>
          <a:p>
            <a:pPr lvl="1" eaLnBrk="1" hangingPunct="1"/>
            <a:r>
              <a:rPr lang="en-US" sz="2400" dirty="0" smtClean="0"/>
              <a:t>Finance capital dominates economic and financial activity beyond financial markets – e.g., PE portfolio companies</a:t>
            </a:r>
          </a:p>
          <a:p>
            <a:pPr lvl="1" eaLnBrk="1" hangingPunct="1"/>
            <a:endParaRPr lang="en-US" sz="1600" dirty="0" smtClean="0"/>
          </a:p>
          <a:p>
            <a:pPr lvl="1" eaLnBrk="1" hangingPunct="1"/>
            <a:r>
              <a:rPr lang="en-US" sz="2400" dirty="0" smtClean="0"/>
              <a:t>Financial actors actively assert and manage claims on production and wealth creation</a:t>
            </a:r>
          </a:p>
          <a:p>
            <a:pPr lvl="1" eaLnBrk="1" hangingPunct="1"/>
            <a:endParaRPr lang="en-US" sz="1800" dirty="0" smtClean="0"/>
          </a:p>
          <a:p>
            <a:pPr lvl="1" eaLnBrk="1" hangingPunct="1"/>
            <a:r>
              <a:rPr lang="en-US" sz="2400" dirty="0" smtClean="0"/>
              <a:t>Do this as owners, not as managers – accounting value, not economic value via production, dominates decisions</a:t>
            </a:r>
          </a:p>
          <a:p>
            <a:pPr lvl="2" eaLnBrk="1" hangingPunct="1"/>
            <a:r>
              <a:rPr lang="en-US" sz="2000" dirty="0" smtClean="0"/>
              <a:t>Rent seeking not wealth creation</a:t>
            </a:r>
          </a:p>
          <a:p>
            <a:pPr lvl="2" eaLnBrk="1" hangingPunct="1"/>
            <a:r>
              <a:rPr lang="en-US" sz="2000" dirty="0" smtClean="0"/>
              <a:t>Default on implicit commitments </a:t>
            </a:r>
          </a:p>
          <a:p>
            <a:pPr lvl="2" eaLnBrk="1" hangingPunct="1"/>
            <a:r>
              <a:rPr lang="en-US" sz="2000" dirty="0" smtClean="0"/>
              <a:t>Increased debt not sustainable</a:t>
            </a:r>
          </a:p>
          <a:p>
            <a:pPr lvl="2" eaLnBrk="1" hangingPunct="1"/>
            <a:r>
              <a:rPr lang="en-US" sz="2000" dirty="0"/>
              <a:t>B</a:t>
            </a:r>
            <a:r>
              <a:rPr lang="en-US" sz="2000" dirty="0" smtClean="0"/>
              <a:t>ankruptcy as strategy to reduce pension liabilities</a:t>
            </a:r>
          </a:p>
          <a:p>
            <a:pPr lvl="2" eaLnBrk="1" hangingPunct="1"/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139825"/>
          </a:xfrm>
        </p:spPr>
        <p:txBody>
          <a:bodyPr/>
          <a:lstStyle/>
          <a:p>
            <a:pPr eaLnBrk="1" hangingPunct="1"/>
            <a:r>
              <a:rPr lang="en-US" sz="3500" dirty="0"/>
              <a:t>Challenges to Employment Relations Research</a:t>
            </a:r>
            <a:endParaRPr lang="en-US" sz="4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84A08-A8A6-4D16-82E2-0467E3E6801A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66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759325"/>
          </a:xfrm>
        </p:spPr>
        <p:txBody>
          <a:bodyPr/>
          <a:lstStyle/>
          <a:p>
            <a:pPr marL="0" indent="0" eaLnBrk="1" hangingPunct="1">
              <a:spcBef>
                <a:spcPts val="2400"/>
              </a:spcBef>
              <a:buNone/>
            </a:pPr>
            <a:r>
              <a:rPr lang="en-US" sz="2800" u="sng" dirty="0" smtClean="0"/>
              <a:t>May challenge Varieties of Capitalism approach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2400" dirty="0" smtClean="0"/>
              <a:t>PE operates across borders =&gt; to what extent is acquired firm’s behavior constrained by interlocking national institutions ?</a:t>
            </a:r>
            <a:endParaRPr lang="en-US" sz="800" dirty="0"/>
          </a:p>
          <a:p>
            <a:pPr lvl="1" eaLnBrk="1" hangingPunct="1">
              <a:spcBef>
                <a:spcPts val="600"/>
              </a:spcBef>
            </a:pPr>
            <a:endParaRPr lang="en-US" sz="2400" dirty="0" smtClean="0"/>
          </a:p>
          <a:p>
            <a:pPr lvl="1" eaLnBrk="1" hangingPunct="1">
              <a:spcBef>
                <a:spcPts val="600"/>
              </a:spcBef>
            </a:pPr>
            <a:r>
              <a:rPr lang="en-US" sz="2400" dirty="0" smtClean="0"/>
              <a:t>PE ownership alters governance of firms – moves firms away from embeddedness in national business system</a:t>
            </a:r>
            <a:endParaRPr lang="en-US" sz="800" dirty="0" smtClean="0"/>
          </a:p>
          <a:p>
            <a:pPr lvl="1" eaLnBrk="1" hangingPunct="1">
              <a:spcBef>
                <a:spcPts val="600"/>
              </a:spcBef>
            </a:pPr>
            <a:endParaRPr lang="en-US" sz="2400" dirty="0" smtClean="0"/>
          </a:p>
          <a:p>
            <a:pPr lvl="1" eaLnBrk="1" hangingPunct="1">
              <a:spcBef>
                <a:spcPts val="600"/>
              </a:spcBef>
            </a:pPr>
            <a:r>
              <a:rPr lang="en-US" sz="2400" dirty="0" smtClean="0"/>
              <a:t>What does country of origin tell us about operation of firms </a:t>
            </a:r>
          </a:p>
          <a:p>
            <a:pPr lvl="2" eaLnBrk="1" hangingPunct="1">
              <a:spcBef>
                <a:spcPts val="600"/>
              </a:spcBef>
            </a:pPr>
            <a:r>
              <a:rPr lang="en-US" sz="2000" dirty="0" smtClean="0"/>
              <a:t>Can we still speak of the “Britishness” of EMI, Cadbury?</a:t>
            </a:r>
          </a:p>
          <a:p>
            <a:pPr marL="671512" lvl="2" indent="0" eaLnBrk="1" hangingPunct="1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1139825"/>
          </a:xfrm>
        </p:spPr>
        <p:txBody>
          <a:bodyPr/>
          <a:lstStyle/>
          <a:p>
            <a:pPr eaLnBrk="1" hangingPunct="1"/>
            <a:r>
              <a:rPr lang="en-US" sz="3500" dirty="0"/>
              <a:t>Challenges to Employment Relations Research</a:t>
            </a:r>
            <a:endParaRPr lang="en-US" sz="4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84A08-A8A6-4D16-82E2-0467E3E6801A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6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1"/>
            <a:ext cx="8382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Conclusion: Challenges for Researchers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Realization of value, not creation of wealth, dominates decision making by PE-owned firms</a:t>
            </a:r>
          </a:p>
          <a:p>
            <a:pPr marL="327025" lvl="1" indent="0" eaLnBrk="1" hangingPunct="1">
              <a:spcBef>
                <a:spcPts val="600"/>
              </a:spcBef>
              <a:buNone/>
            </a:pPr>
            <a:r>
              <a:rPr lang="en-US" sz="2000" dirty="0" smtClean="0"/>
              <a:t>May need to examine assumptions – e.g., importance of productivity agenda, influence of country of origin</a:t>
            </a:r>
            <a:endParaRPr lang="en-US" sz="500" dirty="0" smtClean="0"/>
          </a:p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Firms governed by PE less able to keep bargains</a:t>
            </a:r>
          </a:p>
          <a:p>
            <a:pPr marL="327025" lvl="1" indent="0" eaLnBrk="1" hangingPunct="1">
              <a:spcBef>
                <a:spcPts val="600"/>
              </a:spcBef>
              <a:buNone/>
            </a:pPr>
            <a:r>
              <a:rPr lang="en-US" sz="2000" dirty="0" smtClean="0"/>
              <a:t>Breach of trust may realize value for owners, but at expense of workers, vendors, other stakeholders</a:t>
            </a:r>
            <a:endParaRPr lang="en-US" sz="500" dirty="0" smtClean="0"/>
          </a:p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Divergence of interests of owners, managers and workers intensified by PE ownership</a:t>
            </a:r>
            <a:endParaRPr lang="en-US" sz="700" dirty="0" smtClean="0"/>
          </a:p>
          <a:p>
            <a:pPr eaLnBrk="1" hangingPunct="1">
              <a:spcBef>
                <a:spcPts val="2400"/>
              </a:spcBef>
            </a:pPr>
            <a:r>
              <a:rPr lang="en-US" sz="2400" dirty="0" smtClean="0"/>
              <a:t>Who should unions bargain with in PE-owned firms, who should researchers interview and study?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6EC8-54D4-434A-A8DD-089FA0DB94C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8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077200" cy="1139825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This session’s 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143000"/>
            <a:ext cx="8382000" cy="5410200"/>
          </a:xfrm>
        </p:spPr>
        <p:txBody>
          <a:bodyPr/>
          <a:lstStyle/>
          <a:p>
            <a:pPr eaLnBrk="1" hangingPunct="1"/>
            <a:r>
              <a:rPr lang="en-US" dirty="0" smtClean="0"/>
              <a:t>New Financial Intermediaries</a:t>
            </a:r>
          </a:p>
          <a:p>
            <a:pPr lvl="1" eaLnBrk="1" hangingPunct="1"/>
            <a:r>
              <a:rPr lang="en-US" dirty="0" smtClean="0"/>
              <a:t>Actively manage claims on wealth creation, distribution</a:t>
            </a:r>
          </a:p>
          <a:p>
            <a:pPr lvl="1" eaLnBrk="1" hangingPunct="1"/>
            <a:r>
              <a:rPr lang="en-US" dirty="0" smtClean="0"/>
              <a:t>Private equity business model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Breach of Trust</a:t>
            </a:r>
          </a:p>
          <a:p>
            <a:pPr lvl="1" eaLnBrk="1" hangingPunct="1"/>
            <a:r>
              <a:rPr lang="en-US" dirty="0" smtClean="0"/>
              <a:t>Agency theory and profits</a:t>
            </a:r>
          </a:p>
          <a:p>
            <a:pPr lvl="1" eaLnBrk="1" hangingPunct="1"/>
            <a:r>
              <a:rPr lang="en-US" dirty="0" smtClean="0"/>
              <a:t>Default on implicit contracts and stakeholder claims</a:t>
            </a:r>
          </a:p>
          <a:p>
            <a:pPr lvl="1" eaLnBrk="1" hangingPunct="1"/>
            <a:r>
              <a:rPr lang="en-US" dirty="0" smtClean="0"/>
              <a:t>Four cases – will focus on two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Challenges to Employment Relations Research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6EC8-54D4-434A-A8DD-089FA0DB94C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077200" cy="1139825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New Financial Intermediaries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371600"/>
            <a:ext cx="8534400" cy="5181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Private equity sponsors (investment firms)</a:t>
            </a:r>
          </a:p>
          <a:p>
            <a:pPr lvl="1" eaLnBrk="1" hangingPunct="1"/>
            <a:r>
              <a:rPr lang="en-US" sz="2400" dirty="0" smtClean="0"/>
              <a:t>Raise PE funds that invest in operating (portfolio) companies</a:t>
            </a:r>
          </a:p>
          <a:p>
            <a:pPr lvl="1" eaLnBrk="1" hangingPunct="1"/>
            <a:r>
              <a:rPr lang="en-US" sz="2400" dirty="0" smtClean="0"/>
              <a:t>Actively insert themselves into management and operations</a:t>
            </a:r>
          </a:p>
          <a:p>
            <a:pPr lvl="1" eaLnBrk="1" hangingPunct="1"/>
            <a:endParaRPr lang="en-US" sz="1200" dirty="0" smtClean="0"/>
          </a:p>
          <a:p>
            <a:pPr lvl="1"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Private equity business model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dirty="0" smtClean="0"/>
              <a:t>Investment firm (general partner) raises capital from pension funds, endowments, individuals (limited partners)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dirty="0" smtClean="0"/>
              <a:t>Uses PE fund to acquire portfolio of operating companies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dirty="0" smtClean="0"/>
              <a:t>Expectation is fund will make profitable exit in a few years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dirty="0" smtClean="0"/>
              <a:t>‘Two and twenty model’ – management fees, carried interest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6EC8-54D4-434A-A8DD-089FA0DB94C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1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Agency Theory </a:t>
            </a:r>
            <a:r>
              <a:rPr lang="en-US" sz="2400" dirty="0"/>
              <a:t>(Jensen &amp; </a:t>
            </a:r>
            <a:r>
              <a:rPr lang="en-US" sz="2400" dirty="0" err="1"/>
              <a:t>Meckling</a:t>
            </a:r>
            <a:r>
              <a:rPr lang="en-US" sz="2400" dirty="0"/>
              <a:t> 1976, Jensen 1986)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1600"/>
            <a:ext cx="84582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Provides rationale for LBOs, PE intervention in management</a:t>
            </a:r>
          </a:p>
          <a:p>
            <a:pPr lvl="1" eaLnBrk="1" hangingPunct="1">
              <a:defRPr/>
            </a:pPr>
            <a:endParaRPr lang="en-US" sz="300" dirty="0" smtClean="0"/>
          </a:p>
          <a:p>
            <a:pPr eaLnBrk="1" hangingPunct="1">
              <a:defRPr/>
            </a:pPr>
            <a:r>
              <a:rPr lang="en-US" sz="2400" dirty="0"/>
              <a:t>S</a:t>
            </a:r>
            <a:r>
              <a:rPr lang="en-US" sz="2400" dirty="0" smtClean="0"/>
              <a:t>eparation of ownership, control = managerial opportunism</a:t>
            </a:r>
          </a:p>
          <a:p>
            <a:pPr lvl="1" eaLnBrk="1" hangingPunct="1">
              <a:defRPr/>
            </a:pPr>
            <a:endParaRPr lang="en-US" sz="300" dirty="0" smtClean="0"/>
          </a:p>
          <a:p>
            <a:pPr eaLnBrk="1" hangingPunct="1">
              <a:defRPr/>
            </a:pPr>
            <a:r>
              <a:rPr lang="en-US" sz="2400" dirty="0" smtClean="0"/>
              <a:t>LBO takes company private, ownership is concentrated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Debt </a:t>
            </a:r>
            <a:r>
              <a:rPr lang="en-US" sz="2400" dirty="0" smtClean="0">
                <a:solidFill>
                  <a:schemeClr val="tx1"/>
                </a:solidFill>
              </a:rPr>
              <a:t>good ?</a:t>
            </a:r>
          </a:p>
          <a:p>
            <a:pPr lvl="1" eaLnBrk="1" hangingPunct="1">
              <a:defRPr/>
            </a:pPr>
            <a:r>
              <a:rPr lang="en-US" sz="2000" dirty="0" smtClean="0"/>
              <a:t>Retained earnings used to service debt</a:t>
            </a:r>
          </a:p>
          <a:p>
            <a:pPr lvl="1" eaLnBrk="1" hangingPunct="1">
              <a:defRPr/>
            </a:pPr>
            <a:r>
              <a:rPr lang="en-US" sz="2000" dirty="0" smtClean="0"/>
              <a:t>Have to borrow to invest – subjects these decisions to market test</a:t>
            </a:r>
          </a:p>
          <a:p>
            <a:pPr lvl="1" eaLnBrk="1" hangingPunct="1">
              <a:defRPr/>
            </a:pPr>
            <a:r>
              <a:rPr lang="en-US" sz="2000" dirty="0" smtClean="0"/>
              <a:t>Leads to more efficient allocation of capital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2" eaLnBrk="1" hangingPunct="1">
              <a:defRPr/>
            </a:pPr>
            <a:endParaRPr lang="en-US" sz="300" dirty="0" smtClean="0"/>
          </a:p>
          <a:p>
            <a:pPr eaLnBrk="1" hangingPunct="1">
              <a:defRPr/>
            </a:pPr>
            <a:r>
              <a:rPr lang="en-US" sz="2400" dirty="0" smtClean="0"/>
              <a:t>LBO boom in 1980s ended in bankruptcies, scandal</a:t>
            </a:r>
          </a:p>
          <a:p>
            <a:pPr eaLnBrk="1" hangingPunct="1">
              <a:defRPr/>
            </a:pPr>
            <a:endParaRPr lang="en-US" sz="700" dirty="0" smtClean="0"/>
          </a:p>
          <a:p>
            <a:pPr eaLnBrk="1" hangingPunct="1">
              <a:defRPr/>
            </a:pPr>
            <a:r>
              <a:rPr lang="en-US" sz="2400" dirty="0" smtClean="0"/>
              <a:t>Buyout firms came back at end of 1990s, as private equity</a:t>
            </a:r>
          </a:p>
          <a:p>
            <a:pPr marL="344487" lvl="1" indent="0" eaLnBrk="1" hangingPunct="1">
              <a:buNone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6EC8-54D4-434A-A8DD-089FA0DB94C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077200" cy="1139825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Breach of Trust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0700" y="1219200"/>
            <a:ext cx="8610600" cy="5334000"/>
          </a:xfrm>
        </p:spPr>
        <p:txBody>
          <a:bodyPr/>
          <a:lstStyle/>
          <a:p>
            <a:pPr lvl="1" eaLnBrk="1" hangingPunct="1">
              <a:defRPr/>
            </a:pPr>
            <a:endParaRPr lang="en-US" sz="400" dirty="0" smtClean="0"/>
          </a:p>
          <a:p>
            <a:pPr eaLnBrk="1" hangingPunct="1">
              <a:defRPr/>
            </a:pPr>
            <a:r>
              <a:rPr lang="en-US" sz="2400" dirty="0" smtClean="0"/>
              <a:t>Distinguish value creating/value redistributing effects of LBOs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marL="17462" indent="0" eaLnBrk="1" hangingPunct="1">
              <a:buNone/>
              <a:defRPr/>
            </a:pPr>
            <a:endParaRPr lang="en-US" sz="700" dirty="0" smtClean="0"/>
          </a:p>
          <a:p>
            <a:pPr eaLnBrk="1" hangingPunct="1">
              <a:defRPr/>
            </a:pPr>
            <a:r>
              <a:rPr lang="en-US" sz="2400" dirty="0" smtClean="0"/>
              <a:t>Agency theory view of commitments to employees, suppliers 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Defaulting on implicit obligations can benefit shareholders</a:t>
            </a:r>
          </a:p>
          <a:p>
            <a:pPr lvl="1" eaLnBrk="1" hangingPunct="1">
              <a:defRPr/>
            </a:pPr>
            <a:r>
              <a:rPr lang="en-US" sz="2000" dirty="0" smtClean="0"/>
              <a:t>Can be a virtue – shift resources to more productive uses</a:t>
            </a:r>
          </a:p>
          <a:p>
            <a:pPr lvl="1" eaLnBrk="1" hangingPunct="1">
              <a:defRPr/>
            </a:pPr>
            <a:r>
              <a:rPr lang="en-US" sz="2000" dirty="0" smtClean="0"/>
              <a:t>Can be a vice – improve financial performance in short-run, undermine competitiveness, viability of firm in long-run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PE can seek rents rather than create wealth and profits</a:t>
            </a:r>
          </a:p>
          <a:p>
            <a:pPr lvl="1" eaLnBrk="1" hangingPunct="1">
              <a:defRPr/>
            </a:pPr>
            <a:r>
              <a:rPr lang="en-US" sz="2000" dirty="0" smtClean="0"/>
              <a:t>Change structure and financing to reduce taxes</a:t>
            </a:r>
          </a:p>
          <a:p>
            <a:pPr lvl="1" eaLnBrk="1" hangingPunct="1">
              <a:defRPr/>
            </a:pPr>
            <a:r>
              <a:rPr lang="en-US" sz="2000" dirty="0" smtClean="0"/>
              <a:t>Co-opt management via out-sized financial incentives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lvl="1" eaLnBrk="1" hangingPunct="1">
              <a:defRPr/>
            </a:pPr>
            <a:endParaRPr lang="en-US" sz="2400" dirty="0" smtClean="0"/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1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6EC8-54D4-434A-A8DD-089FA0DB94C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077200" cy="1139825"/>
          </a:xfrm>
        </p:spPr>
        <p:txBody>
          <a:bodyPr/>
          <a:lstStyle/>
          <a:p>
            <a:pPr eaLnBrk="1" hangingPunct="1"/>
            <a:r>
              <a:rPr lang="en-US" sz="3600" dirty="0" smtClean="0"/>
              <a:t>Four Cases of Collateral Damage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1600"/>
            <a:ext cx="8610600" cy="5181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Collateral damage</a:t>
            </a:r>
          </a:p>
          <a:p>
            <a:pPr lvl="1" eaLnBrk="1" hangingPunct="1"/>
            <a:r>
              <a:rPr lang="en-US" sz="2200" dirty="0" smtClean="0"/>
              <a:t>Outcomes that are unintended or incidental to intended outcomes</a:t>
            </a:r>
          </a:p>
          <a:p>
            <a:pPr lvl="1" eaLnBrk="1" hangingPunct="1"/>
            <a:r>
              <a:rPr lang="en-US" sz="2200" dirty="0" smtClean="0"/>
              <a:t>May result from privileging interests of shareholders over those of other stakeholders</a:t>
            </a:r>
          </a:p>
          <a:p>
            <a:pPr lvl="1" eaLnBrk="1" hangingPunct="1"/>
            <a:r>
              <a:rPr lang="en-US" sz="2200" dirty="0" smtClean="0"/>
              <a:t>Often due to breach of implicit contracts with other stakeholders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Four cases of LBOs where costs to other stakeholders outweigh gains to shareholders</a:t>
            </a:r>
          </a:p>
          <a:p>
            <a:pPr lvl="1" eaLnBrk="1" hangingPunct="1"/>
            <a:r>
              <a:rPr lang="en-US" sz="2200" dirty="0" smtClean="0"/>
              <a:t>US: </a:t>
            </a:r>
            <a:r>
              <a:rPr lang="en-US" sz="2200" dirty="0" err="1" smtClean="0"/>
              <a:t>Mervyn’s</a:t>
            </a:r>
            <a:r>
              <a:rPr lang="en-US" sz="2200" dirty="0" smtClean="0"/>
              <a:t>, Stuyvesant Town/Peter Cooper Village</a:t>
            </a:r>
          </a:p>
          <a:p>
            <a:pPr lvl="1" eaLnBrk="1" hangingPunct="1"/>
            <a:r>
              <a:rPr lang="en-US" sz="2200" dirty="0" smtClean="0"/>
              <a:t>UK: EMI, Cadbury</a:t>
            </a:r>
          </a:p>
          <a:p>
            <a:pPr lvl="1" eaLnBrk="1" hangingPunct="1"/>
            <a:r>
              <a:rPr lang="en-US" sz="2200" dirty="0" smtClean="0"/>
              <a:t>Focus in presentation on two: </a:t>
            </a:r>
            <a:r>
              <a:rPr lang="en-US" sz="2200" dirty="0" err="1" smtClean="0"/>
              <a:t>Mervyn’s</a:t>
            </a:r>
            <a:r>
              <a:rPr lang="en-US" sz="2200" dirty="0" smtClean="0"/>
              <a:t> and EMI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A6EC8-54D4-434A-A8DD-089FA0DB94C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Mervyn’s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30725"/>
          </a:xfrm>
        </p:spPr>
        <p:txBody>
          <a:bodyPr/>
          <a:lstStyle/>
          <a:p>
            <a:r>
              <a:rPr lang="en-US" dirty="0" smtClean="0"/>
              <a:t>Mid-tier retailer, profitable but needed sprucing up</a:t>
            </a:r>
          </a:p>
          <a:p>
            <a:pPr lvl="1"/>
            <a:r>
              <a:rPr lang="en-US" dirty="0" smtClean="0"/>
              <a:t>30,000 employees; 257 stores, 155 company owned</a:t>
            </a:r>
          </a:p>
          <a:p>
            <a:r>
              <a:rPr lang="en-US" dirty="0" smtClean="0"/>
              <a:t>Bought by PE – included Sun Capital in 2004</a:t>
            </a:r>
          </a:p>
          <a:p>
            <a:pPr lvl="1"/>
            <a:r>
              <a:rPr lang="en-US" dirty="0" smtClean="0"/>
              <a:t>$1.2 B</a:t>
            </a:r>
            <a:r>
              <a:rPr lang="en-US" dirty="0"/>
              <a:t> </a:t>
            </a:r>
            <a:r>
              <a:rPr lang="en-US" dirty="0" smtClean="0"/>
              <a:t>- $400 M equity, $800 M debt against real estate</a:t>
            </a:r>
          </a:p>
          <a:p>
            <a:r>
              <a:rPr lang="en-US" dirty="0" smtClean="0"/>
              <a:t>Op Co/Prop Co model</a:t>
            </a:r>
          </a:p>
          <a:p>
            <a:pPr lvl="1"/>
            <a:r>
              <a:rPr lang="en-US" dirty="0" smtClean="0"/>
              <a:t>PE prospered via sale of Prop Co, dividend recaps ‘05, ’06</a:t>
            </a:r>
          </a:p>
          <a:p>
            <a:pPr lvl="1"/>
            <a:r>
              <a:rPr lang="en-US" dirty="0" smtClean="0"/>
              <a:t>Stores saddled with high rents</a:t>
            </a:r>
          </a:p>
          <a:p>
            <a:pPr lvl="1"/>
            <a:r>
              <a:rPr lang="en-US" dirty="0" smtClean="0"/>
              <a:t>Promised Investment for turnaround not forthcoming</a:t>
            </a:r>
          </a:p>
          <a:p>
            <a:pPr lvl="2"/>
            <a:r>
              <a:rPr lang="en-US" dirty="0" smtClean="0"/>
              <a:t>Op Co went through 4 CEOs in 4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84A08-A8A6-4D16-82E2-0467E3E6801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Mervyn’s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800" u="sng" dirty="0" smtClean="0"/>
              <a:t>Breach of implicit contracts w/vendors led to downfall</a:t>
            </a:r>
          </a:p>
          <a:p>
            <a:pPr marL="0" indent="0">
              <a:buNone/>
            </a:pPr>
            <a:endParaRPr lang="en-US" sz="200" u="sng" dirty="0" smtClean="0"/>
          </a:p>
          <a:p>
            <a:pPr lvl="1"/>
            <a:r>
              <a:rPr lang="en-US" dirty="0" smtClean="0"/>
              <a:t>Trust is critical in dept. store operations</a:t>
            </a:r>
          </a:p>
          <a:p>
            <a:pPr lvl="2"/>
            <a:r>
              <a:rPr lang="en-US" sz="2000" dirty="0" smtClean="0"/>
              <a:t>Orders to manufacturers paid after delivery of goods</a:t>
            </a:r>
          </a:p>
          <a:p>
            <a:pPr lvl="2"/>
            <a:r>
              <a:rPr lang="en-US" sz="2000" dirty="0" smtClean="0"/>
              <a:t>‘Factors’ finance production, need to believe retailer will pay</a:t>
            </a:r>
          </a:p>
          <a:p>
            <a:pPr lvl="2"/>
            <a:endParaRPr lang="en-US" sz="200" dirty="0" smtClean="0"/>
          </a:p>
          <a:p>
            <a:pPr lvl="1"/>
            <a:r>
              <a:rPr lang="en-US" dirty="0" smtClean="0"/>
              <a:t>Sun Capital refused to give assurances of payment</a:t>
            </a:r>
          </a:p>
          <a:p>
            <a:pPr lvl="1"/>
            <a:endParaRPr lang="en-US" sz="200" dirty="0" smtClean="0"/>
          </a:p>
          <a:p>
            <a:pPr lvl="1"/>
            <a:endParaRPr lang="en-US" sz="200" dirty="0" smtClean="0"/>
          </a:p>
          <a:p>
            <a:pPr lvl="1"/>
            <a:r>
              <a:rPr lang="en-US" dirty="0" smtClean="0"/>
              <a:t>Factors cut off financing for back-to-school</a:t>
            </a:r>
          </a:p>
          <a:p>
            <a:pPr lvl="1"/>
            <a:endParaRPr lang="en-US" sz="200" dirty="0" smtClean="0"/>
          </a:p>
          <a:p>
            <a:pPr lvl="1"/>
            <a:r>
              <a:rPr lang="en-US" dirty="0" smtClean="0"/>
              <a:t>Declared bankruptcy July 29, 2008</a:t>
            </a:r>
          </a:p>
          <a:p>
            <a:pPr lvl="2"/>
            <a:r>
              <a:rPr lang="en-US" sz="2000" dirty="0"/>
              <a:t>High rents made it impossible to sell </a:t>
            </a:r>
            <a:r>
              <a:rPr lang="en-US" sz="2000" dirty="0" smtClean="0"/>
              <a:t>chain – liquidated</a:t>
            </a:r>
          </a:p>
          <a:p>
            <a:pPr lvl="2"/>
            <a:endParaRPr lang="en-US" sz="200" dirty="0"/>
          </a:p>
          <a:p>
            <a:pPr lvl="1"/>
            <a:r>
              <a:rPr lang="en-US" dirty="0" smtClean="0"/>
              <a:t>Vendors owed &gt; $102 M, Levi-Strauss owed $12 M</a:t>
            </a:r>
          </a:p>
          <a:p>
            <a:pPr lvl="1"/>
            <a:endParaRPr lang="en-US" sz="200" dirty="0" smtClean="0"/>
          </a:p>
          <a:p>
            <a:pPr lvl="1"/>
            <a:r>
              <a:rPr lang="en-US" dirty="0" smtClean="0"/>
              <a:t>PE did fine – profits from Prop Co  &gt; losses on Op Co</a:t>
            </a:r>
          </a:p>
          <a:p>
            <a:pPr lvl="1"/>
            <a:endParaRPr lang="en-US" sz="200" dirty="0" smtClean="0"/>
          </a:p>
          <a:p>
            <a:pPr lvl="1"/>
            <a:r>
              <a:rPr lang="en-US" dirty="0" smtClean="0"/>
              <a:t>Vendors now suing PE for ‘fraudulent conveyance’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84A08-A8A6-4D16-82E2-0467E3E6801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72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911725"/>
          </a:xfrm>
        </p:spPr>
        <p:txBody>
          <a:bodyPr/>
          <a:lstStyle/>
          <a:p>
            <a:r>
              <a:rPr lang="en-US" dirty="0" smtClean="0"/>
              <a:t>Divisions – music publishing, new recording releases</a:t>
            </a:r>
            <a:endParaRPr lang="en-US" sz="800" dirty="0" smtClean="0"/>
          </a:p>
          <a:p>
            <a:r>
              <a:rPr lang="en-US" dirty="0" smtClean="0"/>
              <a:t>Bought by Terra Firma in August 2007</a:t>
            </a:r>
          </a:p>
          <a:p>
            <a:pPr lvl="1"/>
            <a:r>
              <a:rPr lang="en-US" sz="2400" dirty="0" smtClean="0"/>
              <a:t>£4.2 B, £2.5B loan from </a:t>
            </a:r>
            <a:r>
              <a:rPr lang="en-US" sz="2400" dirty="0" err="1" smtClean="0"/>
              <a:t>CitiBank</a:t>
            </a:r>
            <a:r>
              <a:rPr lang="en-US" sz="2400" dirty="0" smtClean="0"/>
              <a:t> – high debt burden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 Unlike Odeon cinema deal, no RE assets </a:t>
            </a:r>
          </a:p>
          <a:p>
            <a:pPr lvl="1"/>
            <a:r>
              <a:rPr lang="en-US" sz="2400" dirty="0" smtClean="0"/>
              <a:t>Difficult to issue bonds against rights to publish songs</a:t>
            </a:r>
          </a:p>
          <a:p>
            <a:pPr lvl="1"/>
            <a:r>
              <a:rPr lang="en-US" sz="2400" dirty="0" smtClean="0"/>
              <a:t>Publishing profitable, new music division losing money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Failure to turn EMI around due in part to global crisis, falling music sales</a:t>
            </a:r>
          </a:p>
          <a:p>
            <a:endParaRPr lang="en-US" sz="800" dirty="0" smtClean="0"/>
          </a:p>
          <a:p>
            <a:r>
              <a:rPr lang="en-US" sz="2800" dirty="0" smtClean="0"/>
              <a:t>More fundamental: breach of trust w/established artists</a:t>
            </a:r>
          </a:p>
          <a:p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84A08-A8A6-4D16-82E2-0467E3E6801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8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10452</TotalTime>
  <Words>1337</Words>
  <Application>Microsoft Office PowerPoint</Application>
  <PresentationFormat>On-screen Show (4:3)</PresentationFormat>
  <Paragraphs>190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Edge</vt:lpstr>
      <vt:lpstr>Financial Capitalism, Breach of Trust, and Collateral Damage: Four Cases</vt:lpstr>
      <vt:lpstr>This session’s agenda</vt:lpstr>
      <vt:lpstr>New Financial Intermediaries</vt:lpstr>
      <vt:lpstr>Agency Theory (Jensen &amp; Meckling 1976, Jensen 1986)</vt:lpstr>
      <vt:lpstr>Breach of Trust </vt:lpstr>
      <vt:lpstr>Four Cases of Collateral Damage</vt:lpstr>
      <vt:lpstr>Mervyn’s</vt:lpstr>
      <vt:lpstr>Mervyn’s</vt:lpstr>
      <vt:lpstr>EMI </vt:lpstr>
      <vt:lpstr>EMI</vt:lpstr>
      <vt:lpstr>Challenges to Employment Relations Research</vt:lpstr>
      <vt:lpstr>Challenges to Employment Relations Research</vt:lpstr>
      <vt:lpstr>Challenges to Employment Relations Research</vt:lpstr>
      <vt:lpstr>Conclusion: Challenges for Researchers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Education and Training Save Low-Wage Workers in the U.S.?</dc:title>
  <dc:creator>Annette Bernhardt</dc:creator>
  <cp:lastModifiedBy>Eileen</cp:lastModifiedBy>
  <cp:revision>385</cp:revision>
  <cp:lastPrinted>2011-12-08T21:32:29Z</cp:lastPrinted>
  <dcterms:created xsi:type="dcterms:W3CDTF">2003-06-15T16:52:36Z</dcterms:created>
  <dcterms:modified xsi:type="dcterms:W3CDTF">2011-12-08T21:38:03Z</dcterms:modified>
</cp:coreProperties>
</file>