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Lst>
  <p:notesMasterIdLst>
    <p:notesMasterId r:id="rId46"/>
  </p:notesMasterIdLst>
  <p:sldIdLst>
    <p:sldId id="385" r:id="rId4"/>
    <p:sldId id="386" r:id="rId5"/>
    <p:sldId id="387" r:id="rId6"/>
    <p:sldId id="388" r:id="rId7"/>
    <p:sldId id="391" r:id="rId8"/>
    <p:sldId id="392" r:id="rId9"/>
    <p:sldId id="393" r:id="rId10"/>
    <p:sldId id="394" r:id="rId11"/>
    <p:sldId id="395" r:id="rId12"/>
    <p:sldId id="396" r:id="rId13"/>
    <p:sldId id="398" r:id="rId14"/>
    <p:sldId id="399" r:id="rId15"/>
    <p:sldId id="400" r:id="rId16"/>
    <p:sldId id="401" r:id="rId17"/>
    <p:sldId id="402" r:id="rId18"/>
    <p:sldId id="403" r:id="rId19"/>
    <p:sldId id="404" r:id="rId20"/>
    <p:sldId id="405" r:id="rId21"/>
    <p:sldId id="378" r:id="rId22"/>
    <p:sldId id="379" r:id="rId23"/>
    <p:sldId id="380" r:id="rId24"/>
    <p:sldId id="381" r:id="rId25"/>
    <p:sldId id="382" r:id="rId26"/>
    <p:sldId id="368" r:id="rId27"/>
    <p:sldId id="352" r:id="rId28"/>
    <p:sldId id="365" r:id="rId29"/>
    <p:sldId id="369" r:id="rId30"/>
    <p:sldId id="353" r:id="rId31"/>
    <p:sldId id="260" r:id="rId32"/>
    <p:sldId id="371" r:id="rId33"/>
    <p:sldId id="355" r:id="rId34"/>
    <p:sldId id="359" r:id="rId35"/>
    <p:sldId id="342" r:id="rId36"/>
    <p:sldId id="356" r:id="rId37"/>
    <p:sldId id="346" r:id="rId38"/>
    <p:sldId id="360" r:id="rId39"/>
    <p:sldId id="361" r:id="rId40"/>
    <p:sldId id="363" r:id="rId41"/>
    <p:sldId id="366" r:id="rId42"/>
    <p:sldId id="406" r:id="rId43"/>
    <p:sldId id="407" r:id="rId44"/>
    <p:sldId id="40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 Lefebvre" initials="R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0074" autoAdjust="0"/>
    <p:restoredTop sz="93739" autoAdjust="0"/>
  </p:normalViewPr>
  <p:slideViewPr>
    <p:cSldViewPr snapToGrid="0" snapToObjects="1" showGuides="1">
      <p:cViewPr>
        <p:scale>
          <a:sx n="80" d="100"/>
          <a:sy n="80" d="100"/>
        </p:scale>
        <p:origin x="-1542" y="396"/>
      </p:cViewPr>
      <p:guideLst>
        <p:guide orient="horz" pos="2161"/>
        <p:guide pos="2880"/>
      </p:guideLst>
    </p:cSldViewPr>
  </p:slideViewPr>
  <p:outlineViewPr>
    <p:cViewPr>
      <p:scale>
        <a:sx n="33" d="100"/>
        <a:sy n="33" d="100"/>
      </p:scale>
      <p:origin x="0" y="19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076369648425"/>
          <c:y val="3.9393939393939398E-2"/>
          <c:w val="0.88441835710133498"/>
          <c:h val="0.88379813886900505"/>
        </c:manualLayout>
      </c:layout>
      <c:lineChart>
        <c:grouping val="standard"/>
        <c:varyColors val="0"/>
        <c:ser>
          <c:idx val="1"/>
          <c:order val="0"/>
          <c:tx>
            <c:strRef>
              <c:f>Sheet2!$B$3</c:f>
              <c:strCache>
                <c:ptCount val="1"/>
                <c:pt idx="0">
                  <c:v>1st Review</c:v>
                </c:pt>
              </c:strCache>
            </c:strRef>
          </c:tx>
          <c:spPr>
            <a:ln w="28575" cmpd="sng">
              <a:solidFill>
                <a:schemeClr val="tx2">
                  <a:lumMod val="60000"/>
                  <a:lumOff val="40000"/>
                </a:schemeClr>
              </a:solidFill>
              <a:prstDash val="dash"/>
            </a:ln>
          </c:spPr>
          <c:marker>
            <c:symbol val="none"/>
          </c:marker>
          <c:dLbls>
            <c:dLbl>
              <c:idx val="6"/>
              <c:layout/>
              <c:dLblPos val="t"/>
              <c:showLegendKey val="0"/>
              <c:showVal val="1"/>
              <c:showCatName val="0"/>
              <c:showSerName val="0"/>
              <c:showPercent val="0"/>
              <c:showBubbleSize val="0"/>
            </c:dLbl>
            <c:dLblPos val="t"/>
            <c:showLegendKey val="0"/>
            <c:showVal val="0"/>
            <c:showCatName val="0"/>
            <c:showSerName val="0"/>
            <c:showPercent val="0"/>
            <c:showBubbleSize val="0"/>
          </c:dLbls>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Sheet2!$C$3:$P$3</c:f>
              <c:numCache>
                <c:formatCode>General</c:formatCode>
                <c:ptCount val="14"/>
                <c:pt idx="3" formatCode="0.0">
                  <c:v>210.43100000000004</c:v>
                </c:pt>
                <c:pt idx="4" formatCode="0.0">
                  <c:v>206.22238000000004</c:v>
                </c:pt>
                <c:pt idx="5" formatCode="0.0">
                  <c:v>197.97348480000002</c:v>
                </c:pt>
                <c:pt idx="6" formatCode="0.0">
                  <c:v>192.82617419520002</c:v>
                </c:pt>
                <c:pt idx="7" formatCode="0.0">
                  <c:v>194.94726211134721</c:v>
                </c:pt>
                <c:pt idx="8" formatCode="0.0">
                  <c:v>199.04115461568549</c:v>
                </c:pt>
                <c:pt idx="9" formatCode="0.0">
                  <c:v>203.22101886261487</c:v>
                </c:pt>
                <c:pt idx="10" formatCode="0.0">
                  <c:v>208.70798637190546</c:v>
                </c:pt>
              </c:numCache>
            </c:numRef>
          </c:val>
          <c:smooth val="1"/>
        </c:ser>
        <c:ser>
          <c:idx val="2"/>
          <c:order val="1"/>
          <c:tx>
            <c:strRef>
              <c:f>Sheet2!$B$4</c:f>
              <c:strCache>
                <c:ptCount val="1"/>
                <c:pt idx="0">
                  <c:v>2nd Review</c:v>
                </c:pt>
              </c:strCache>
            </c:strRef>
          </c:tx>
          <c:spPr>
            <a:ln w="28575" cmpd="sng">
              <a:solidFill>
                <a:schemeClr val="accent1">
                  <a:lumMod val="60000"/>
                  <a:lumOff val="40000"/>
                </a:schemeClr>
              </a:solidFill>
              <a:prstDash val="dashDot"/>
            </a:ln>
          </c:spPr>
          <c:marker>
            <c:symbol val="none"/>
          </c:marker>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Sheet2!$C$4:$P$4</c:f>
              <c:numCache>
                <c:formatCode>General</c:formatCode>
                <c:ptCount val="14"/>
                <c:pt idx="4" formatCode="0.0">
                  <c:v>203.83000000000004</c:v>
                </c:pt>
                <c:pt idx="5" formatCode="0.0">
                  <c:v>194.65765000000002</c:v>
                </c:pt>
                <c:pt idx="6" formatCode="0.0">
                  <c:v>188.81792050000001</c:v>
                </c:pt>
                <c:pt idx="7" formatCode="0.0">
                  <c:v>190.8949176255</c:v>
                </c:pt>
                <c:pt idx="8" formatCode="0.0">
                  <c:v>194.90371089563547</c:v>
                </c:pt>
                <c:pt idx="9" formatCode="0.0">
                  <c:v>198.99668882444379</c:v>
                </c:pt>
                <c:pt idx="10" formatCode="0.0">
                  <c:v>204.36959942270377</c:v>
                </c:pt>
              </c:numCache>
            </c:numRef>
          </c:val>
          <c:smooth val="1"/>
        </c:ser>
        <c:ser>
          <c:idx val="3"/>
          <c:order val="2"/>
          <c:tx>
            <c:strRef>
              <c:f>Sheet2!$B$5</c:f>
              <c:strCache>
                <c:ptCount val="1"/>
                <c:pt idx="0">
                  <c:v>3rd Review</c:v>
                </c:pt>
              </c:strCache>
            </c:strRef>
          </c:tx>
          <c:spPr>
            <a:ln w="28575" cmpd="sng">
              <a:solidFill>
                <a:schemeClr val="accent1">
                  <a:lumMod val="75000"/>
                </a:schemeClr>
              </a:solidFill>
              <a:prstDash val="sysDash"/>
            </a:ln>
          </c:spPr>
          <c:marker>
            <c:symbol val="none"/>
          </c:marker>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Sheet2!$C$5:$P$5</c:f>
              <c:numCache>
                <c:formatCode>General</c:formatCode>
                <c:ptCount val="14"/>
                <c:pt idx="4" formatCode="0.0">
                  <c:v>203.83000000000004</c:v>
                </c:pt>
                <c:pt idx="5" formatCode="0.0">
                  <c:v>194.65765000000002</c:v>
                </c:pt>
                <c:pt idx="6" formatCode="0.0">
                  <c:v>188.81792050000001</c:v>
                </c:pt>
                <c:pt idx="7" formatCode="0.0">
                  <c:v>190.8949176255</c:v>
                </c:pt>
                <c:pt idx="8" formatCode="0.0">
                  <c:v>194.90371089563547</c:v>
                </c:pt>
                <c:pt idx="9" formatCode="0.0">
                  <c:v>198.99668882444379</c:v>
                </c:pt>
                <c:pt idx="10" formatCode="0.0">
                  <c:v>204.36959942270377</c:v>
                </c:pt>
                <c:pt idx="11" formatCode="0.0">
                  <c:v>210.29631780596216</c:v>
                </c:pt>
              </c:numCache>
            </c:numRef>
          </c:val>
          <c:smooth val="1"/>
        </c:ser>
        <c:ser>
          <c:idx val="4"/>
          <c:order val="3"/>
          <c:tx>
            <c:strRef>
              <c:f>Sheet2!$B$6</c:f>
              <c:strCache>
                <c:ptCount val="1"/>
                <c:pt idx="0">
                  <c:v>4th Review</c:v>
                </c:pt>
              </c:strCache>
            </c:strRef>
          </c:tx>
          <c:spPr>
            <a:ln w="28575" cmpd="sng">
              <a:solidFill>
                <a:schemeClr val="accent5">
                  <a:lumMod val="75000"/>
                </a:schemeClr>
              </a:solidFill>
              <a:prstDash val="lgDash"/>
            </a:ln>
          </c:spPr>
          <c:marker>
            <c:symbol val="none"/>
          </c:marker>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Sheet2!$C$6:$P$6</c:f>
              <c:numCache>
                <c:formatCode>General</c:formatCode>
                <c:ptCount val="14"/>
                <c:pt idx="4" formatCode="0.0">
                  <c:v>203.83000000000004</c:v>
                </c:pt>
                <c:pt idx="5" formatCode="0.0">
                  <c:v>194.65765000000002</c:v>
                </c:pt>
                <c:pt idx="6" formatCode="0.0">
                  <c:v>187.06600165</c:v>
                </c:pt>
                <c:pt idx="7" formatCode="0.0">
                  <c:v>188.18839765990001</c:v>
                </c:pt>
                <c:pt idx="8" formatCode="0.0">
                  <c:v>192.14035401075787</c:v>
                </c:pt>
                <c:pt idx="9" formatCode="0.0">
                  <c:v>196.55958215300529</c:v>
                </c:pt>
                <c:pt idx="10" formatCode="0.0">
                  <c:v>201.86669087113643</c:v>
                </c:pt>
                <c:pt idx="11" formatCode="0.0">
                  <c:v>207.72082490639937</c:v>
                </c:pt>
              </c:numCache>
            </c:numRef>
          </c:val>
          <c:smooth val="1"/>
        </c:ser>
        <c:ser>
          <c:idx val="5"/>
          <c:order val="4"/>
          <c:tx>
            <c:strRef>
              <c:f>Sheet2!$B$7</c:f>
              <c:strCache>
                <c:ptCount val="1"/>
                <c:pt idx="0">
                  <c:v>5th Review</c:v>
                </c:pt>
              </c:strCache>
            </c:strRef>
          </c:tx>
          <c:spPr>
            <a:ln w="28575" cmpd="sng">
              <a:solidFill>
                <a:srgbClr val="31859C"/>
              </a:solidFill>
              <a:prstDash val="dashDot"/>
            </a:ln>
          </c:spPr>
          <c:marker>
            <c:symbol val="none"/>
          </c:marker>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Sheet2!$C$7:$P$7</c:f>
              <c:numCache>
                <c:formatCode>General</c:formatCode>
                <c:ptCount val="14"/>
                <c:pt idx="4" formatCode="0.0">
                  <c:v>203.83000000000004</c:v>
                </c:pt>
                <c:pt idx="5" formatCode="0.0">
                  <c:v>196.69595000000004</c:v>
                </c:pt>
                <c:pt idx="6" formatCode="0.0">
                  <c:v>184.89419300000003</c:v>
                </c:pt>
                <c:pt idx="7" formatCode="0.0">
                  <c:v>179.34736721000002</c:v>
                </c:pt>
                <c:pt idx="8" formatCode="0.0">
                  <c:v>179.88540931162999</c:v>
                </c:pt>
                <c:pt idx="9" formatCode="0.0">
                  <c:v>184.20265913510912</c:v>
                </c:pt>
                <c:pt idx="10" formatCode="0.0">
                  <c:v>189.54453625002728</c:v>
                </c:pt>
                <c:pt idx="11" formatCode="0.0">
                  <c:v>195.60996141002815</c:v>
                </c:pt>
              </c:numCache>
            </c:numRef>
          </c:val>
          <c:smooth val="1"/>
        </c:ser>
        <c:ser>
          <c:idx val="6"/>
          <c:order val="5"/>
          <c:tx>
            <c:v>Latest: Extended Agreement</c:v>
          </c:tx>
          <c:marker>
            <c:symbol val="none"/>
          </c:marker>
          <c:dLbls>
            <c:dLbl>
              <c:idx val="8"/>
              <c:layout/>
              <c:dLblPos val="b"/>
              <c:showLegendKey val="0"/>
              <c:showVal val="1"/>
              <c:showCatName val="0"/>
              <c:showSerName val="0"/>
              <c:showPercent val="0"/>
              <c:showBubbleSize val="0"/>
            </c:dLbl>
            <c:dLbl>
              <c:idx val="15"/>
              <c:layout/>
              <c:dLblPos val="b"/>
              <c:showLegendKey val="0"/>
              <c:showVal val="1"/>
              <c:showCatName val="0"/>
              <c:showSerName val="0"/>
              <c:showPercent val="0"/>
              <c:showBubbleSize val="0"/>
            </c:dLbl>
            <c:dLblPos val="b"/>
            <c:showLegendKey val="0"/>
            <c:showVal val="0"/>
            <c:showCatName val="0"/>
            <c:showSerName val="0"/>
            <c:showPercent val="0"/>
            <c:showBubbleSize val="0"/>
          </c:dLbls>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Sheet2!$C$8:$R$8</c:f>
              <c:numCache>
                <c:formatCode>General</c:formatCode>
                <c:ptCount val="16"/>
                <c:pt idx="6" formatCode="0.0">
                  <c:v>179.98600000000002</c:v>
                </c:pt>
                <c:pt idx="7" formatCode="0.0">
                  <c:v>169.18684000000002</c:v>
                </c:pt>
                <c:pt idx="8" formatCode="0.0">
                  <c:v>162.08099272000001</c:v>
                </c:pt>
                <c:pt idx="9" formatCode="0.0">
                  <c:v>163.05347867632003</c:v>
                </c:pt>
                <c:pt idx="10" formatCode="0.0">
                  <c:v>167.7820295579333</c:v>
                </c:pt>
                <c:pt idx="11" formatCode="0.0">
                  <c:v>173.98996465157683</c:v>
                </c:pt>
                <c:pt idx="12" formatCode="0.0">
                  <c:v>180.07961341438201</c:v>
                </c:pt>
                <c:pt idx="13" formatCode="0.0">
                  <c:v>186.02224065705661</c:v>
                </c:pt>
                <c:pt idx="14" formatCode="0.0">
                  <c:v>191.60290787676831</c:v>
                </c:pt>
                <c:pt idx="15" formatCode="0.0">
                  <c:v>196.58458348156429</c:v>
                </c:pt>
              </c:numCache>
            </c:numRef>
          </c:val>
          <c:smooth val="1"/>
        </c:ser>
        <c:ser>
          <c:idx val="0"/>
          <c:order val="6"/>
          <c:tx>
            <c:v>Actual</c:v>
          </c:tx>
          <c:spPr>
            <a:ln>
              <a:solidFill>
                <a:schemeClr val="tx2">
                  <a:lumMod val="75000"/>
                </a:schemeClr>
              </a:solidFill>
            </a:ln>
          </c:spPr>
          <c:marker>
            <c:symbol val="none"/>
          </c:marker>
          <c:dLbls>
            <c:dLbl>
              <c:idx val="2"/>
              <c:layout/>
              <c:dLblPos val="t"/>
              <c:showLegendKey val="0"/>
              <c:showVal val="1"/>
              <c:showCatName val="0"/>
              <c:showSerName val="0"/>
              <c:showPercent val="0"/>
              <c:showBubbleSize val="0"/>
            </c:dLbl>
            <c:dLblPos val="t"/>
            <c:showLegendKey val="0"/>
            <c:showVal val="0"/>
            <c:showCatName val="0"/>
            <c:showSerName val="0"/>
            <c:showPercent val="0"/>
            <c:showBubbleSize val="0"/>
          </c:dLbls>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Sheet2!$C$2:$P$2</c:f>
              <c:numCache>
                <c:formatCode>0.0</c:formatCode>
                <c:ptCount val="14"/>
                <c:pt idx="0">
                  <c:v>193.05</c:v>
                </c:pt>
                <c:pt idx="1">
                  <c:v>203.68200000000002</c:v>
                </c:pt>
                <c:pt idx="2">
                  <c:v>210.88500000000002</c:v>
                </c:pt>
                <c:pt idx="3">
                  <c:v>210.43100000000004</c:v>
                </c:pt>
                <c:pt idx="4">
                  <c:v>203.83000000000004</c:v>
                </c:pt>
                <c:pt idx="5">
                  <c:v>193.75400000000002</c:v>
                </c:pt>
                <c:pt idx="6">
                  <c:v>179.98600000000002</c:v>
                </c:pt>
                <c:pt idx="7">
                  <c:v>168.49800000000002</c:v>
                </c:pt>
              </c:numCache>
            </c:numRef>
          </c:val>
          <c:smooth val="1"/>
        </c:ser>
        <c:dLbls>
          <c:showLegendKey val="0"/>
          <c:showVal val="0"/>
          <c:showCatName val="0"/>
          <c:showSerName val="0"/>
          <c:showPercent val="0"/>
          <c:showBubbleSize val="0"/>
        </c:dLbls>
        <c:marker val="1"/>
        <c:smooth val="0"/>
        <c:axId val="100533760"/>
        <c:axId val="100535296"/>
      </c:lineChart>
      <c:catAx>
        <c:axId val="100533760"/>
        <c:scaling>
          <c:orientation val="minMax"/>
        </c:scaling>
        <c:delete val="0"/>
        <c:axPos val="b"/>
        <c:numFmt formatCode="General" sourceLinked="1"/>
        <c:majorTickMark val="in"/>
        <c:minorTickMark val="none"/>
        <c:tickLblPos val="nextTo"/>
        <c:crossAx val="100535296"/>
        <c:crosses val="autoZero"/>
        <c:auto val="1"/>
        <c:lblAlgn val="ctr"/>
        <c:lblOffset val="100"/>
        <c:noMultiLvlLbl val="0"/>
      </c:catAx>
      <c:valAx>
        <c:axId val="100535296"/>
        <c:scaling>
          <c:orientation val="minMax"/>
          <c:min val="140"/>
        </c:scaling>
        <c:delete val="0"/>
        <c:axPos val="l"/>
        <c:title>
          <c:tx>
            <c:rich>
              <a:bodyPr rot="-5400000" vert="horz"/>
              <a:lstStyle/>
              <a:p>
                <a:pPr>
                  <a:defRPr/>
                </a:pPr>
                <a:r>
                  <a:rPr lang="en-US"/>
                  <a:t>billions of 2005 constant euros</a:t>
                </a:r>
              </a:p>
            </c:rich>
          </c:tx>
          <c:layout>
            <c:manualLayout>
              <c:xMode val="edge"/>
              <c:yMode val="edge"/>
              <c:x val="1.1112100920270899E-2"/>
              <c:y val="0.28242782152231"/>
            </c:manualLayout>
          </c:layout>
          <c:overlay val="0"/>
        </c:title>
        <c:numFmt formatCode="0" sourceLinked="0"/>
        <c:majorTickMark val="in"/>
        <c:minorTickMark val="none"/>
        <c:tickLblPos val="nextTo"/>
        <c:crossAx val="100533760"/>
        <c:crosses val="autoZero"/>
        <c:crossBetween val="between"/>
      </c:valAx>
      <c:spPr>
        <a:ln>
          <a:solidFill>
            <a:schemeClr val="tx1">
              <a:lumMod val="65000"/>
              <a:lumOff val="35000"/>
            </a:schemeClr>
          </a:solidFill>
        </a:ln>
      </c:spPr>
    </c:plotArea>
    <c:legend>
      <c:legendPos val="r"/>
      <c:layout>
        <c:manualLayout>
          <c:xMode val="edge"/>
          <c:yMode val="edge"/>
          <c:x val="0.11418081238428766"/>
          <c:y val="0.60025633159491421"/>
          <c:w val="0.34381610938859269"/>
          <c:h val="0.2583295269909443"/>
        </c:manualLayout>
      </c:layout>
      <c:overlay val="0"/>
    </c:legend>
    <c:plotVisOnly val="1"/>
    <c:dispBlanksAs val="gap"/>
    <c:showDLblsOverMax val="0"/>
  </c:chart>
  <c:spPr>
    <a:noFill/>
    <a:ln>
      <a:noFill/>
    </a:ln>
  </c:spPr>
  <c:txPr>
    <a:bodyPr/>
    <a:lstStyle/>
    <a:p>
      <a:pPr>
        <a:defRPr>
          <a:solidFill>
            <a:sysClr val="windowText" lastClr="000000"/>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076369648425"/>
          <c:y val="3.9393939393939398E-2"/>
          <c:w val="0.88441835710133498"/>
          <c:h val="0.88379813886900505"/>
        </c:manualLayout>
      </c:layout>
      <c:lineChart>
        <c:grouping val="standard"/>
        <c:varyColors val="0"/>
        <c:ser>
          <c:idx val="1"/>
          <c:order val="0"/>
          <c:tx>
            <c:strRef>
              <c:f>Sheet2!$B$3</c:f>
              <c:strCache>
                <c:ptCount val="1"/>
                <c:pt idx="0">
                  <c:v>1st Review</c:v>
                </c:pt>
              </c:strCache>
            </c:strRef>
          </c:tx>
          <c:spPr>
            <a:ln w="28575" cmpd="sng">
              <a:solidFill>
                <a:schemeClr val="tx2">
                  <a:lumMod val="60000"/>
                  <a:lumOff val="40000"/>
                </a:schemeClr>
              </a:solidFill>
              <a:prstDash val="dash"/>
            </a:ln>
          </c:spPr>
          <c:marker>
            <c:symbol val="none"/>
          </c:marker>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Sheet2!$C$15:$R$15</c:f>
              <c:numCache>
                <c:formatCode>General</c:formatCode>
                <c:ptCount val="16"/>
                <c:pt idx="3" formatCode="0.0">
                  <c:v>7.6760000000000002</c:v>
                </c:pt>
                <c:pt idx="4" formatCode="0.0">
                  <c:v>9.4</c:v>
                </c:pt>
                <c:pt idx="5" formatCode="0.0">
                  <c:v>11.8</c:v>
                </c:pt>
                <c:pt idx="6" formatCode="0.0">
                  <c:v>14.6</c:v>
                </c:pt>
                <c:pt idx="7" formatCode="0.0">
                  <c:v>14.8</c:v>
                </c:pt>
                <c:pt idx="8" formatCode="0.0">
                  <c:v>14.3</c:v>
                </c:pt>
                <c:pt idx="9" formatCode="0.0">
                  <c:v>14.1</c:v>
                </c:pt>
                <c:pt idx="10" formatCode="0.0">
                  <c:v>13.4</c:v>
                </c:pt>
              </c:numCache>
            </c:numRef>
          </c:val>
          <c:smooth val="1"/>
        </c:ser>
        <c:ser>
          <c:idx val="2"/>
          <c:order val="1"/>
          <c:tx>
            <c:strRef>
              <c:f>Sheet2!$B$4</c:f>
              <c:strCache>
                <c:ptCount val="1"/>
                <c:pt idx="0">
                  <c:v>2nd Review</c:v>
                </c:pt>
              </c:strCache>
            </c:strRef>
          </c:tx>
          <c:spPr>
            <a:ln w="28575" cmpd="sng">
              <a:solidFill>
                <a:schemeClr val="accent1">
                  <a:lumMod val="60000"/>
                  <a:lumOff val="40000"/>
                </a:schemeClr>
              </a:solidFill>
              <a:prstDash val="dashDot"/>
            </a:ln>
          </c:spPr>
          <c:marker>
            <c:symbol val="none"/>
          </c:marker>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Sheet2!$C$16:$R$16</c:f>
              <c:numCache>
                <c:formatCode>General</c:formatCode>
                <c:ptCount val="16"/>
                <c:pt idx="4" formatCode="0.0">
                  <c:v>9.4130000000000003</c:v>
                </c:pt>
                <c:pt idx="5" formatCode="0.0">
                  <c:v>11.8</c:v>
                </c:pt>
                <c:pt idx="6" formatCode="0.0">
                  <c:v>14.3</c:v>
                </c:pt>
                <c:pt idx="7" formatCode="0.0">
                  <c:v>15</c:v>
                </c:pt>
                <c:pt idx="8" formatCode="0.0">
                  <c:v>14.6</c:v>
                </c:pt>
                <c:pt idx="9" formatCode="0.0">
                  <c:v>14.2</c:v>
                </c:pt>
                <c:pt idx="10" formatCode="0.0">
                  <c:v>13.4</c:v>
                </c:pt>
              </c:numCache>
            </c:numRef>
          </c:val>
          <c:smooth val="1"/>
        </c:ser>
        <c:ser>
          <c:idx val="3"/>
          <c:order val="2"/>
          <c:tx>
            <c:strRef>
              <c:f>Sheet2!$B$5</c:f>
              <c:strCache>
                <c:ptCount val="1"/>
                <c:pt idx="0">
                  <c:v>3rd Review</c:v>
                </c:pt>
              </c:strCache>
            </c:strRef>
          </c:tx>
          <c:spPr>
            <a:ln w="28575" cmpd="sng">
              <a:solidFill>
                <a:schemeClr val="accent1">
                  <a:lumMod val="75000"/>
                </a:schemeClr>
              </a:solidFill>
              <a:prstDash val="sysDash"/>
            </a:ln>
          </c:spPr>
          <c:marker>
            <c:symbol val="none"/>
          </c:marker>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Sheet2!$C$17:$R$17</c:f>
              <c:numCache>
                <c:formatCode>General</c:formatCode>
                <c:ptCount val="16"/>
                <c:pt idx="4" formatCode="0.0">
                  <c:v>9.4130000000000003</c:v>
                </c:pt>
                <c:pt idx="5" formatCode="0.0">
                  <c:v>12.4</c:v>
                </c:pt>
                <c:pt idx="6" formatCode="0.0">
                  <c:v>14.8</c:v>
                </c:pt>
                <c:pt idx="7" formatCode="0.0">
                  <c:v>15</c:v>
                </c:pt>
                <c:pt idx="8" formatCode="0.0">
                  <c:v>14.5</c:v>
                </c:pt>
                <c:pt idx="9" formatCode="0.0">
                  <c:v>13.8</c:v>
                </c:pt>
                <c:pt idx="10" formatCode="0.0">
                  <c:v>12.7</c:v>
                </c:pt>
                <c:pt idx="11" formatCode="0.0">
                  <c:v>11.6</c:v>
                </c:pt>
              </c:numCache>
            </c:numRef>
          </c:val>
          <c:smooth val="1"/>
        </c:ser>
        <c:ser>
          <c:idx val="4"/>
          <c:order val="3"/>
          <c:tx>
            <c:strRef>
              <c:f>Sheet2!$B$6</c:f>
              <c:strCache>
                <c:ptCount val="1"/>
                <c:pt idx="0">
                  <c:v>4th Review</c:v>
                </c:pt>
              </c:strCache>
            </c:strRef>
          </c:tx>
          <c:spPr>
            <a:ln w="28575" cmpd="sng">
              <a:solidFill>
                <a:schemeClr val="accent5">
                  <a:lumMod val="75000"/>
                </a:schemeClr>
              </a:solidFill>
              <a:prstDash val="lgDash"/>
            </a:ln>
          </c:spPr>
          <c:marker>
            <c:symbol val="none"/>
          </c:marker>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Sheet2!$C$18:$N$18</c:f>
              <c:numCache>
                <c:formatCode>General</c:formatCode>
                <c:ptCount val="12"/>
                <c:pt idx="4" formatCode="0.0">
                  <c:v>9.4130000000000003</c:v>
                </c:pt>
                <c:pt idx="5" formatCode="0.0">
                  <c:v>12.5</c:v>
                </c:pt>
                <c:pt idx="6" formatCode="0.0">
                  <c:v>15.8</c:v>
                </c:pt>
                <c:pt idx="7" formatCode="0.0">
                  <c:v>16.2</c:v>
                </c:pt>
                <c:pt idx="8" formatCode="0.0">
                  <c:v>15</c:v>
                </c:pt>
                <c:pt idx="9" formatCode="0.0">
                  <c:v>14.5</c:v>
                </c:pt>
                <c:pt idx="10" formatCode="0.0">
                  <c:v>13.3</c:v>
                </c:pt>
                <c:pt idx="11" formatCode="0.0">
                  <c:v>12</c:v>
                </c:pt>
              </c:numCache>
            </c:numRef>
          </c:val>
          <c:smooth val="1"/>
        </c:ser>
        <c:ser>
          <c:idx val="5"/>
          <c:order val="4"/>
          <c:tx>
            <c:strRef>
              <c:f>Sheet2!$B$7</c:f>
              <c:strCache>
                <c:ptCount val="1"/>
                <c:pt idx="0">
                  <c:v>5th Review</c:v>
                </c:pt>
              </c:strCache>
            </c:strRef>
          </c:tx>
          <c:spPr>
            <a:ln w="28575" cmpd="sng">
              <a:solidFill>
                <a:srgbClr val="31859C"/>
              </a:solidFill>
              <a:prstDash val="dashDot"/>
            </a:ln>
          </c:spPr>
          <c:marker>
            <c:symbol val="none"/>
          </c:marker>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Sheet2!$C$19:$Q$19</c:f>
              <c:numCache>
                <c:formatCode>General</c:formatCode>
                <c:ptCount val="15"/>
                <c:pt idx="4" formatCode="0.0">
                  <c:v>9.4130000000000003</c:v>
                </c:pt>
                <c:pt idx="5" formatCode="0.0">
                  <c:v>12.5</c:v>
                </c:pt>
                <c:pt idx="6" formatCode="0.0">
                  <c:v>17</c:v>
                </c:pt>
                <c:pt idx="7" formatCode="0.0">
                  <c:v>19</c:v>
                </c:pt>
                <c:pt idx="8" formatCode="0.0">
                  <c:v>19.5</c:v>
                </c:pt>
                <c:pt idx="9" formatCode="0.0">
                  <c:v>18.8</c:v>
                </c:pt>
                <c:pt idx="10" formatCode="0.0">
                  <c:v>18</c:v>
                </c:pt>
                <c:pt idx="11" formatCode="0.0">
                  <c:v>17</c:v>
                </c:pt>
              </c:numCache>
            </c:numRef>
          </c:val>
          <c:smooth val="1"/>
        </c:ser>
        <c:ser>
          <c:idx val="6"/>
          <c:order val="5"/>
          <c:tx>
            <c:v>Latest: Extended Agreement</c:v>
          </c:tx>
          <c:marker>
            <c:symbol val="none"/>
          </c:marker>
          <c:dLbls>
            <c:dLbl>
              <c:idx val="8"/>
              <c:layout/>
              <c:dLblPos val="t"/>
              <c:showLegendKey val="0"/>
              <c:showVal val="1"/>
              <c:showCatName val="0"/>
              <c:showSerName val="0"/>
              <c:showPercent val="0"/>
              <c:showBubbleSize val="0"/>
            </c:dLbl>
            <c:dLbl>
              <c:idx val="15"/>
              <c:layout/>
              <c:dLblPos val="t"/>
              <c:showLegendKey val="0"/>
              <c:showVal val="1"/>
              <c:showCatName val="0"/>
              <c:showSerName val="0"/>
              <c:showPercent val="0"/>
              <c:showBubbleSize val="0"/>
            </c:dLbl>
            <c:dLblPos val="t"/>
            <c:showLegendKey val="0"/>
            <c:showVal val="0"/>
            <c:showCatName val="0"/>
            <c:showSerName val="0"/>
            <c:showPercent val="0"/>
            <c:showBubbleSize val="0"/>
          </c:dLbls>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Sheet2!$C$20:$R$20</c:f>
              <c:numCache>
                <c:formatCode>General</c:formatCode>
                <c:ptCount val="16"/>
                <c:pt idx="6" formatCode="0.0">
                  <c:v>17.466999999999999</c:v>
                </c:pt>
                <c:pt idx="7" formatCode="0.0">
                  <c:v>24.4</c:v>
                </c:pt>
                <c:pt idx="8" formatCode="0.0">
                  <c:v>26.6</c:v>
                </c:pt>
                <c:pt idx="9" formatCode="0.0">
                  <c:v>25.1</c:v>
                </c:pt>
                <c:pt idx="10" formatCode="0.0">
                  <c:v>23.3</c:v>
                </c:pt>
                <c:pt idx="11" formatCode="0.0">
                  <c:v>20.399999999999999</c:v>
                </c:pt>
                <c:pt idx="12" formatCode="0.0">
                  <c:v>17.8</c:v>
                </c:pt>
                <c:pt idx="13" formatCode="0.0">
                  <c:v>15.5</c:v>
                </c:pt>
                <c:pt idx="14" formatCode="0.0">
                  <c:v>13.3</c:v>
                </c:pt>
                <c:pt idx="15" formatCode="0.0">
                  <c:v>11.3</c:v>
                </c:pt>
              </c:numCache>
            </c:numRef>
          </c:val>
          <c:smooth val="1"/>
        </c:ser>
        <c:ser>
          <c:idx val="0"/>
          <c:order val="6"/>
          <c:tx>
            <c:strRef>
              <c:f>Sheet2!$B$14</c:f>
              <c:strCache>
                <c:ptCount val="1"/>
                <c:pt idx="0">
                  <c:v>Actual</c:v>
                </c:pt>
              </c:strCache>
            </c:strRef>
          </c:tx>
          <c:spPr>
            <a:ln>
              <a:solidFill>
                <a:schemeClr val="tx2">
                  <a:lumMod val="75000"/>
                </a:schemeClr>
              </a:solidFill>
            </a:ln>
          </c:spPr>
          <c:marker>
            <c:symbol val="none"/>
          </c:marker>
          <c:dLbls>
            <c:dLbl>
              <c:idx val="3"/>
              <c:layout/>
              <c:dLblPos val="b"/>
              <c:showLegendKey val="0"/>
              <c:showVal val="1"/>
              <c:showCatName val="0"/>
              <c:showSerName val="0"/>
              <c:showPercent val="0"/>
              <c:showBubbleSize val="0"/>
            </c:dLbl>
            <c:dLblPos val="b"/>
            <c:showLegendKey val="0"/>
            <c:showVal val="0"/>
            <c:showCatName val="0"/>
            <c:showSerName val="0"/>
            <c:showPercent val="0"/>
            <c:showBubbleSize val="0"/>
          </c:dLbls>
          <c:cat>
            <c:numRef>
              <c:f>Sheet2!$C$1:$R$1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Sheet2!$C$14:$R$14</c:f>
              <c:numCache>
                <c:formatCode>0.0</c:formatCode>
                <c:ptCount val="16"/>
                <c:pt idx="0">
                  <c:v>9.891</c:v>
                </c:pt>
                <c:pt idx="1">
                  <c:v>8.891</c:v>
                </c:pt>
                <c:pt idx="2">
                  <c:v>8.2899999999999991</c:v>
                </c:pt>
                <c:pt idx="3">
                  <c:v>7.6760000000000002</c:v>
                </c:pt>
                <c:pt idx="4">
                  <c:v>9.4130000000000003</c:v>
                </c:pt>
                <c:pt idx="5">
                  <c:v>12.531000000000001</c:v>
                </c:pt>
                <c:pt idx="6">
                  <c:v>17.466999999999999</c:v>
                </c:pt>
                <c:pt idx="7">
                  <c:v>24.238</c:v>
                </c:pt>
              </c:numCache>
            </c:numRef>
          </c:val>
          <c:smooth val="1"/>
        </c:ser>
        <c:dLbls>
          <c:showLegendKey val="0"/>
          <c:showVal val="0"/>
          <c:showCatName val="0"/>
          <c:showSerName val="0"/>
          <c:showPercent val="0"/>
          <c:showBubbleSize val="0"/>
        </c:dLbls>
        <c:marker val="1"/>
        <c:smooth val="0"/>
        <c:axId val="117754112"/>
        <c:axId val="117866496"/>
      </c:lineChart>
      <c:catAx>
        <c:axId val="117754112"/>
        <c:scaling>
          <c:orientation val="minMax"/>
        </c:scaling>
        <c:delete val="0"/>
        <c:axPos val="b"/>
        <c:numFmt formatCode="General" sourceLinked="1"/>
        <c:majorTickMark val="in"/>
        <c:minorTickMark val="none"/>
        <c:tickLblPos val="nextTo"/>
        <c:crossAx val="117866496"/>
        <c:crosses val="autoZero"/>
        <c:auto val="1"/>
        <c:lblAlgn val="ctr"/>
        <c:lblOffset val="100"/>
        <c:noMultiLvlLbl val="0"/>
      </c:catAx>
      <c:valAx>
        <c:axId val="117866496"/>
        <c:scaling>
          <c:orientation val="minMax"/>
        </c:scaling>
        <c:delete val="0"/>
        <c:axPos val="l"/>
        <c:title>
          <c:tx>
            <c:rich>
              <a:bodyPr rot="-5400000" vert="horz"/>
              <a:lstStyle/>
              <a:p>
                <a:pPr>
                  <a:defRPr/>
                </a:pPr>
                <a:r>
                  <a:rPr lang="en-US"/>
                  <a:t>percent of total workforce</a:t>
                </a:r>
              </a:p>
            </c:rich>
          </c:tx>
          <c:layout>
            <c:manualLayout>
              <c:xMode val="edge"/>
              <c:yMode val="edge"/>
              <c:x val="1.1112100920270899E-2"/>
              <c:y val="0.28242782152231"/>
            </c:manualLayout>
          </c:layout>
          <c:overlay val="0"/>
        </c:title>
        <c:numFmt formatCode="0" sourceLinked="0"/>
        <c:majorTickMark val="in"/>
        <c:minorTickMark val="none"/>
        <c:tickLblPos val="nextTo"/>
        <c:crossAx val="117754112"/>
        <c:crosses val="autoZero"/>
        <c:crossBetween val="between"/>
      </c:valAx>
      <c:spPr>
        <a:ln>
          <a:solidFill>
            <a:schemeClr val="tx1">
              <a:lumMod val="65000"/>
              <a:lumOff val="35000"/>
            </a:schemeClr>
          </a:solidFill>
        </a:ln>
      </c:spPr>
    </c:plotArea>
    <c:legend>
      <c:legendPos val="r"/>
      <c:layout>
        <c:manualLayout>
          <c:xMode val="edge"/>
          <c:yMode val="edge"/>
          <c:x val="0.44090413627475034"/>
          <c:y val="0.64643237777096041"/>
          <c:w val="0.47601629824600539"/>
          <c:h val="0.24698526320573563"/>
        </c:manualLayout>
      </c:layout>
      <c:overlay val="0"/>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187848014325316E-2"/>
          <c:y val="3.9058996253436659E-2"/>
          <c:w val="0.89158992976345242"/>
          <c:h val="0.84374351622933674"/>
        </c:manualLayout>
      </c:layout>
      <c:barChart>
        <c:barDir val="col"/>
        <c:grouping val="stacked"/>
        <c:varyColors val="0"/>
        <c:ser>
          <c:idx val="0"/>
          <c:order val="0"/>
          <c:tx>
            <c:strRef>
              <c:f>Sheet1!$B$1</c:f>
              <c:strCache>
                <c:ptCount val="1"/>
                <c:pt idx="0">
                  <c:v>Policy guidelines</c:v>
                </c:pt>
              </c:strCache>
            </c:strRef>
          </c:tx>
          <c:spPr>
            <a:solidFill>
              <a:srgbClr val="1F497D">
                <a:lumMod val="60000"/>
                <a:lumOff val="40000"/>
              </a:srgbClr>
            </a:solidFill>
            <a:effectLst/>
          </c:spPr>
          <c:invertIfNegative val="0"/>
          <c:dLbls>
            <c:dLbl>
              <c:idx val="0"/>
              <c:layout/>
              <c:tx>
                <c:rich>
                  <a:bodyPr/>
                  <a:lstStyle/>
                  <a:p>
                    <a:r>
                      <a:rPr lang="en-US"/>
                      <a:t>100.0</a:t>
                    </a:r>
                  </a:p>
                </c:rich>
              </c:tx>
              <c:dLblPos val="inEnd"/>
              <c:showLegendKey val="0"/>
              <c:showVal val="1"/>
              <c:showCatName val="0"/>
              <c:showSerName val="0"/>
              <c:showPercent val="0"/>
              <c:showBubbleSize val="0"/>
            </c:dLbl>
            <c:dLbl>
              <c:idx val="1"/>
              <c:layout/>
              <c:tx>
                <c:rich>
                  <a:bodyPr/>
                  <a:lstStyle/>
                  <a:p>
                    <a:r>
                      <a:rPr lang="en-US"/>
                      <a:t>96.3</a:t>
                    </a:r>
                  </a:p>
                </c:rich>
              </c:tx>
              <c:dLblPos val="inEnd"/>
              <c:showLegendKey val="0"/>
              <c:showVal val="1"/>
              <c:showCatName val="0"/>
              <c:showSerName val="0"/>
              <c:showPercent val="0"/>
              <c:showBubbleSize val="0"/>
            </c:dLbl>
            <c:dLbl>
              <c:idx val="2"/>
              <c:layout/>
              <c:tx>
                <c:rich>
                  <a:bodyPr/>
                  <a:lstStyle/>
                  <a:p>
                    <a:r>
                      <a:rPr lang="en-US"/>
                      <a:t>70.4</a:t>
                    </a:r>
                  </a:p>
                </c:rich>
              </c:tx>
              <c:dLblPos val="inEnd"/>
              <c:showLegendKey val="0"/>
              <c:showVal val="1"/>
              <c:showCatName val="0"/>
              <c:showSerName val="0"/>
              <c:showPercent val="0"/>
              <c:showBubbleSize val="0"/>
            </c:dLbl>
            <c:dLbl>
              <c:idx val="3"/>
              <c:layout/>
              <c:tx>
                <c:rich>
                  <a:bodyPr/>
                  <a:lstStyle/>
                  <a:p>
                    <a:r>
                      <a:rPr lang="en-US"/>
                      <a:t>48.1</a:t>
                    </a:r>
                  </a:p>
                </c:rich>
              </c:tx>
              <c:dLblPos val="inEnd"/>
              <c:showLegendKey val="0"/>
              <c:showVal val="1"/>
              <c:showCatName val="0"/>
              <c:showSerName val="0"/>
              <c:showPercent val="0"/>
              <c:showBubbleSize val="0"/>
            </c:dLbl>
            <c:spPr>
              <a:noFill/>
            </c:spPr>
            <c:txPr>
              <a:bodyPr/>
              <a:lstStyle/>
              <a:p>
                <a:pPr>
                  <a:defRPr>
                    <a:solidFill>
                      <a:schemeClr val="bg1"/>
                    </a:solidFill>
                  </a:defRPr>
                </a:pPr>
                <a:endParaRPr lang="en-US"/>
              </a:p>
            </c:txPr>
            <c:showLegendKey val="0"/>
            <c:showVal val="0"/>
            <c:showCatName val="0"/>
            <c:showSerName val="0"/>
            <c:showPercent val="0"/>
            <c:showBubbleSize val="0"/>
          </c:dLbls>
          <c:cat>
            <c:strRef>
              <c:f>Sheet1!$A$2:$A$5</c:f>
              <c:strCache>
                <c:ptCount val="4"/>
                <c:pt idx="0">
                  <c:v>Fiscal consolidation</c:v>
                </c:pt>
                <c:pt idx="1">
                  <c:v>Expenditure decrease</c:v>
                </c:pt>
                <c:pt idx="2">
                  <c:v>Revenue increase</c:v>
                </c:pt>
                <c:pt idx="3">
                  <c:v>Revenue decrease</c:v>
                </c:pt>
              </c:strCache>
            </c:strRef>
          </c:cat>
          <c:val>
            <c:numRef>
              <c:f>Sheet1!$B$2:$B$5</c:f>
              <c:numCache>
                <c:formatCode>0.0</c:formatCode>
                <c:ptCount val="4"/>
                <c:pt idx="0">
                  <c:v>100</c:v>
                </c:pt>
                <c:pt idx="1">
                  <c:v>96.3</c:v>
                </c:pt>
                <c:pt idx="2">
                  <c:v>70.400000000000006</c:v>
                </c:pt>
                <c:pt idx="3">
                  <c:v>48.1</c:v>
                </c:pt>
              </c:numCache>
            </c:numRef>
          </c:val>
        </c:ser>
        <c:dLbls>
          <c:showLegendKey val="0"/>
          <c:showVal val="0"/>
          <c:showCatName val="0"/>
          <c:showSerName val="0"/>
          <c:showPercent val="0"/>
          <c:showBubbleSize val="0"/>
        </c:dLbls>
        <c:gapWidth val="150"/>
        <c:overlap val="100"/>
        <c:axId val="118897664"/>
        <c:axId val="118936704"/>
      </c:barChart>
      <c:catAx>
        <c:axId val="118897664"/>
        <c:scaling>
          <c:orientation val="minMax"/>
        </c:scaling>
        <c:delete val="0"/>
        <c:axPos val="b"/>
        <c:title>
          <c:tx>
            <c:rich>
              <a:bodyPr/>
              <a:lstStyle/>
              <a:p>
                <a:pPr>
                  <a:defRPr/>
                </a:pPr>
                <a:r>
                  <a:rPr lang="en-US"/>
                  <a:t>Policy Guidelines</a:t>
                </a:r>
              </a:p>
            </c:rich>
          </c:tx>
          <c:layout/>
          <c:overlay val="0"/>
        </c:title>
        <c:majorTickMark val="out"/>
        <c:minorTickMark val="none"/>
        <c:tickLblPos val="nextTo"/>
        <c:crossAx val="118936704"/>
        <c:crosses val="autoZero"/>
        <c:auto val="1"/>
        <c:lblAlgn val="ctr"/>
        <c:lblOffset val="100"/>
        <c:noMultiLvlLbl val="0"/>
      </c:catAx>
      <c:valAx>
        <c:axId val="118936704"/>
        <c:scaling>
          <c:orientation val="minMax"/>
          <c:max val="100"/>
        </c:scaling>
        <c:delete val="0"/>
        <c:axPos val="l"/>
        <c:title>
          <c:tx>
            <c:rich>
              <a:bodyPr rot="-5400000" vert="horz"/>
              <a:lstStyle/>
              <a:p>
                <a:pPr>
                  <a:defRPr/>
                </a:pPr>
                <a:r>
                  <a:rPr lang="en-US" dirty="0" smtClean="0"/>
                  <a:t>Percent</a:t>
                </a:r>
                <a:endParaRPr lang="es-AR" dirty="0"/>
              </a:p>
            </c:rich>
          </c:tx>
          <c:layout/>
          <c:overlay val="0"/>
        </c:title>
        <c:numFmt formatCode="0.0" sourceLinked="1"/>
        <c:majorTickMark val="out"/>
        <c:minorTickMark val="none"/>
        <c:tickLblPos val="nextTo"/>
        <c:crossAx val="118897664"/>
        <c:crosses val="autoZero"/>
        <c:crossBetween val="between"/>
      </c:valAx>
    </c:plotArea>
    <c:plotVisOnly val="1"/>
    <c:dispBlanksAs val="gap"/>
    <c:showDLblsOverMax val="0"/>
  </c:chart>
  <c:spPr>
    <a:ln>
      <a:noFill/>
    </a:ln>
  </c:spPr>
  <c:txPr>
    <a:bodyPr/>
    <a:lstStyle/>
    <a:p>
      <a:pPr>
        <a:defRPr sz="800">
          <a:latin typeface="Verdana" pitchFamily="34" charset="0"/>
          <a:ea typeface="Verdana" pitchFamily="34" charset="0"/>
          <a:cs typeface="Verdana"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37663830668508"/>
          <c:y val="3.6832852252570672E-2"/>
          <c:w val="0.84919421304221032"/>
          <c:h val="0.8167384687886583"/>
        </c:manualLayout>
      </c:layout>
      <c:barChart>
        <c:barDir val="col"/>
        <c:grouping val="stacked"/>
        <c:varyColors val="0"/>
        <c:ser>
          <c:idx val="0"/>
          <c:order val="0"/>
          <c:tx>
            <c:strRef>
              <c:f>Sheet1!$B$1</c:f>
              <c:strCache>
                <c:ptCount val="1"/>
                <c:pt idx="0">
                  <c:v>Series 1</c:v>
                </c:pt>
              </c:strCache>
            </c:strRef>
          </c:tx>
          <c:spPr>
            <a:solidFill>
              <a:srgbClr val="1F497D">
                <a:lumMod val="60000"/>
                <a:lumOff val="40000"/>
              </a:srgbClr>
            </a:solidFill>
          </c:spPr>
          <c:invertIfNegative val="0"/>
          <c:dLbls>
            <c:dLbl>
              <c:idx val="0"/>
              <c:layout/>
              <c:tx>
                <c:rich>
                  <a:bodyPr/>
                  <a:lstStyle/>
                  <a:p>
                    <a:r>
                      <a:rPr lang="en-US"/>
                      <a:t>70.4</a:t>
                    </a:r>
                  </a:p>
                </c:rich>
              </c:tx>
              <c:dLblPos val="inEnd"/>
              <c:showLegendKey val="0"/>
              <c:showVal val="1"/>
              <c:showCatName val="0"/>
              <c:showSerName val="0"/>
              <c:showPercent val="0"/>
              <c:showBubbleSize val="0"/>
            </c:dLbl>
            <c:dLbl>
              <c:idx val="1"/>
              <c:layout/>
              <c:tx>
                <c:rich>
                  <a:bodyPr/>
                  <a:lstStyle/>
                  <a:p>
                    <a:r>
                      <a:rPr lang="en-US"/>
                      <a:t>51.9</a:t>
                    </a:r>
                  </a:p>
                </c:rich>
              </c:tx>
              <c:dLblPos val="inEnd"/>
              <c:showLegendKey val="0"/>
              <c:showVal val="1"/>
              <c:showCatName val="0"/>
              <c:showSerName val="0"/>
              <c:showPercent val="0"/>
              <c:showBubbleSize val="0"/>
            </c:dLbl>
            <c:dLbl>
              <c:idx val="2"/>
              <c:layout/>
              <c:tx>
                <c:rich>
                  <a:bodyPr/>
                  <a:lstStyle/>
                  <a:p>
                    <a:r>
                      <a:rPr lang="en-US"/>
                      <a:t>18.5</a:t>
                    </a:r>
                  </a:p>
                </c:rich>
              </c:tx>
              <c:dLblPos val="inEnd"/>
              <c:showLegendKey val="0"/>
              <c:showVal val="1"/>
              <c:showCatName val="0"/>
              <c:showSerName val="0"/>
              <c:showPercent val="0"/>
              <c:showBubbleSize val="0"/>
            </c:dLbl>
            <c:dLbl>
              <c:idx val="3"/>
              <c:layout/>
              <c:tx>
                <c:rich>
                  <a:bodyPr/>
                  <a:lstStyle/>
                  <a:p>
                    <a:r>
                      <a:rPr lang="en-US"/>
                      <a:t>48.1</a:t>
                    </a:r>
                  </a:p>
                </c:rich>
              </c:tx>
              <c:dLblPos val="inEnd"/>
              <c:showLegendKey val="0"/>
              <c:showVal val="1"/>
              <c:showCatName val="0"/>
              <c:showSerName val="0"/>
              <c:showPercent val="0"/>
              <c:showBubbleSize val="0"/>
            </c:dLbl>
            <c:dLbl>
              <c:idx val="4"/>
              <c:layout>
                <c:manualLayout>
                  <c:x val="-2.1470746108427268E-3"/>
                  <c:y val="-0.14891774891774887"/>
                </c:manualLayout>
              </c:layout>
              <c:tx>
                <c:rich>
                  <a:bodyPr/>
                  <a:lstStyle/>
                  <a:p>
                    <a:r>
                      <a:rPr lang="en-US"/>
                      <a:t>37.0</a:t>
                    </a:r>
                  </a:p>
                </c:rich>
              </c:tx>
              <c:showLegendKey val="0"/>
              <c:showVal val="1"/>
              <c:showCatName val="0"/>
              <c:showSerName val="0"/>
              <c:showPercent val="0"/>
              <c:showBubbleSize val="0"/>
            </c:dLbl>
            <c:spPr>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Wages</c:v>
                </c:pt>
                <c:pt idx="1">
                  <c:v>Employment Protection</c:v>
                </c:pt>
                <c:pt idx="2">
                  <c:v>Unemployment Benefits</c:v>
                </c:pt>
                <c:pt idx="3">
                  <c:v>Labor Supply</c:v>
                </c:pt>
                <c:pt idx="4">
                  <c:v>Training</c:v>
                </c:pt>
              </c:strCache>
            </c:strRef>
          </c:cat>
          <c:val>
            <c:numRef>
              <c:f>Sheet1!$B$2:$B$6</c:f>
              <c:numCache>
                <c:formatCode>0.0</c:formatCode>
                <c:ptCount val="5"/>
                <c:pt idx="0">
                  <c:v>70.400000000000006</c:v>
                </c:pt>
                <c:pt idx="1">
                  <c:v>51.9</c:v>
                </c:pt>
                <c:pt idx="2">
                  <c:v>18.5</c:v>
                </c:pt>
                <c:pt idx="3">
                  <c:v>48.1</c:v>
                </c:pt>
                <c:pt idx="4">
                  <c:v>37</c:v>
                </c:pt>
              </c:numCache>
            </c:numRef>
          </c:val>
        </c:ser>
        <c:dLbls>
          <c:showLegendKey val="0"/>
          <c:showVal val="0"/>
          <c:showCatName val="0"/>
          <c:showSerName val="0"/>
          <c:showPercent val="0"/>
          <c:showBubbleSize val="0"/>
        </c:dLbls>
        <c:gapWidth val="150"/>
        <c:overlap val="100"/>
        <c:axId val="140089600"/>
        <c:axId val="140091776"/>
      </c:barChart>
      <c:catAx>
        <c:axId val="140089600"/>
        <c:scaling>
          <c:orientation val="minMax"/>
        </c:scaling>
        <c:delete val="0"/>
        <c:axPos val="b"/>
        <c:title>
          <c:tx>
            <c:rich>
              <a:bodyPr/>
              <a:lstStyle/>
              <a:p>
                <a:pPr>
                  <a:defRPr sz="800" b="1"/>
                </a:pPr>
                <a:r>
                  <a:rPr lang="en-US" sz="800" b="1"/>
                  <a:t>Policy Guidelines</a:t>
                </a:r>
              </a:p>
            </c:rich>
          </c:tx>
          <c:layout>
            <c:manualLayout>
              <c:xMode val="edge"/>
              <c:yMode val="edge"/>
              <c:x val="0.46336930105958979"/>
              <c:y val="0.95508961379827539"/>
            </c:manualLayout>
          </c:layout>
          <c:overlay val="0"/>
        </c:title>
        <c:majorTickMark val="out"/>
        <c:minorTickMark val="none"/>
        <c:tickLblPos val="nextTo"/>
        <c:txPr>
          <a:bodyPr/>
          <a:lstStyle/>
          <a:p>
            <a:pPr>
              <a:defRPr sz="800"/>
            </a:pPr>
            <a:endParaRPr lang="en-US"/>
          </a:p>
        </c:txPr>
        <c:crossAx val="140091776"/>
        <c:crosses val="autoZero"/>
        <c:auto val="1"/>
        <c:lblAlgn val="ctr"/>
        <c:lblOffset val="100"/>
        <c:noMultiLvlLbl val="0"/>
      </c:catAx>
      <c:valAx>
        <c:axId val="140091776"/>
        <c:scaling>
          <c:orientation val="minMax"/>
        </c:scaling>
        <c:delete val="0"/>
        <c:axPos val="l"/>
        <c:title>
          <c:tx>
            <c:rich>
              <a:bodyPr rot="-5400000" vert="horz"/>
              <a:lstStyle/>
              <a:p>
                <a:pPr>
                  <a:defRPr/>
                </a:pPr>
                <a:r>
                  <a:rPr lang="en-US" dirty="0" smtClean="0"/>
                  <a:t>Percent</a:t>
                </a:r>
                <a:r>
                  <a:rPr lang="en-US" baseline="0" dirty="0" smtClean="0"/>
                  <a:t> </a:t>
                </a:r>
              </a:p>
            </c:rich>
          </c:tx>
          <c:layout/>
          <c:overlay val="0"/>
        </c:title>
        <c:numFmt formatCode="0.0" sourceLinked="1"/>
        <c:majorTickMark val="out"/>
        <c:minorTickMark val="none"/>
        <c:tickLblPos val="nextTo"/>
        <c:crossAx val="140089600"/>
        <c:crosses val="autoZero"/>
        <c:crossBetween val="between"/>
      </c:valAx>
    </c:plotArea>
    <c:plotVisOnly val="1"/>
    <c:dispBlanksAs val="gap"/>
    <c:showDLblsOverMax val="0"/>
  </c:chart>
  <c:spPr>
    <a:ln>
      <a:noFill/>
    </a:ln>
  </c:spPr>
  <c:txPr>
    <a:bodyPr/>
    <a:lstStyle/>
    <a:p>
      <a:pPr>
        <a:defRPr>
          <a:latin typeface="Verdana" pitchFamily="34" charset="0"/>
          <a:ea typeface="Verdana" pitchFamily="34" charset="0"/>
          <a:cs typeface="Verdana"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055810106420012E-2"/>
          <c:y val="5.1704603922028365E-2"/>
          <c:w val="0.88706327465697055"/>
          <c:h val="0.8546200087271969"/>
        </c:manualLayout>
      </c:layout>
      <c:barChart>
        <c:barDir val="col"/>
        <c:grouping val="clustered"/>
        <c:varyColors val="0"/>
        <c:ser>
          <c:idx val="0"/>
          <c:order val="0"/>
          <c:tx>
            <c:strRef>
              <c:f>Sheet1!$B$1</c:f>
              <c:strCache>
                <c:ptCount val="1"/>
                <c:pt idx="0">
                  <c:v>Low Debt</c:v>
                </c:pt>
              </c:strCache>
            </c:strRef>
          </c:tx>
          <c:spPr>
            <a:solidFill>
              <a:srgbClr val="1F497D">
                <a:lumMod val="60000"/>
                <a:lumOff val="40000"/>
              </a:srgbClr>
            </a:solidFill>
            <a:effectLst/>
          </c:spPr>
          <c:invertIfNegative val="0"/>
          <c:dLbls>
            <c:dLbl>
              <c:idx val="0"/>
              <c:layout/>
              <c:tx>
                <c:rich>
                  <a:bodyPr/>
                  <a:lstStyle/>
                  <a:p>
                    <a:r>
                      <a:rPr lang="en-US"/>
                      <a:t>75.0</a:t>
                    </a:r>
                  </a:p>
                </c:rich>
              </c:tx>
              <c:dLblPos val="inEnd"/>
              <c:showLegendKey val="0"/>
              <c:showVal val="1"/>
              <c:showCatName val="0"/>
              <c:showSerName val="0"/>
              <c:showPercent val="0"/>
              <c:showBubbleSize val="0"/>
            </c:dLbl>
            <c:dLbl>
              <c:idx val="1"/>
              <c:layout/>
              <c:tx>
                <c:rich>
                  <a:bodyPr/>
                  <a:lstStyle/>
                  <a:p>
                    <a:r>
                      <a:rPr lang="en-US"/>
                      <a:t>50.0</a:t>
                    </a:r>
                  </a:p>
                </c:rich>
              </c:tx>
              <c:dLblPos val="inEnd"/>
              <c:showLegendKey val="0"/>
              <c:showVal val="1"/>
              <c:showCatName val="0"/>
              <c:showSerName val="0"/>
              <c:showPercent val="0"/>
              <c:showBubbleSize val="0"/>
            </c:dLbl>
            <c:dLbl>
              <c:idx val="2"/>
              <c:layout/>
              <c:tx>
                <c:rich>
                  <a:bodyPr/>
                  <a:lstStyle/>
                  <a:p>
                    <a:r>
                      <a:rPr lang="en-US"/>
                      <a:t>25.0</a:t>
                    </a:r>
                  </a:p>
                </c:rich>
              </c:tx>
              <c:dLblPos val="inEnd"/>
              <c:showLegendKey val="0"/>
              <c:showVal val="1"/>
              <c:showCatName val="0"/>
              <c:showSerName val="0"/>
              <c:showPercent val="0"/>
              <c:showBubbleSize val="0"/>
            </c:dLbl>
            <c:dLbl>
              <c:idx val="3"/>
              <c:layout/>
              <c:tx>
                <c:rich>
                  <a:bodyPr/>
                  <a:lstStyle/>
                  <a:p>
                    <a:r>
                      <a:rPr lang="en-US"/>
                      <a:t>8.3</a:t>
                    </a:r>
                  </a:p>
                </c:rich>
              </c:tx>
              <c:dLblPos val="inEnd"/>
              <c:showLegendKey val="0"/>
              <c:showVal val="1"/>
              <c:showCatName val="0"/>
              <c:showSerName val="0"/>
              <c:showPercent val="0"/>
              <c:showBubbleSize val="0"/>
            </c:dLbl>
            <c:dLbl>
              <c:idx val="4"/>
              <c:layout>
                <c:manualLayout>
                  <c:x val="-4.6296296296296302E-3"/>
                  <c:y val="6.7460317460317401E-2"/>
                </c:manualLayout>
              </c:layout>
              <c:tx>
                <c:rich>
                  <a:bodyPr/>
                  <a:lstStyle/>
                  <a:p>
                    <a:r>
                      <a:rPr lang="en-US"/>
                      <a:t>50.0</a:t>
                    </a:r>
                  </a:p>
                </c:rich>
              </c:tx>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Pension</c:v>
                </c:pt>
                <c:pt idx="1">
                  <c:v>Health care</c:v>
                </c:pt>
                <c:pt idx="2">
                  <c:v>Education</c:v>
                </c:pt>
                <c:pt idx="3">
                  <c:v>UI benefits</c:v>
                </c:pt>
                <c:pt idx="4">
                  <c:v>Welfare</c:v>
                </c:pt>
              </c:strCache>
            </c:strRef>
          </c:cat>
          <c:val>
            <c:numRef>
              <c:f>Sheet1!$B$2:$B$6</c:f>
              <c:numCache>
                <c:formatCode>0.0</c:formatCode>
                <c:ptCount val="5"/>
                <c:pt idx="0">
                  <c:v>75</c:v>
                </c:pt>
                <c:pt idx="1">
                  <c:v>50</c:v>
                </c:pt>
                <c:pt idx="2">
                  <c:v>25</c:v>
                </c:pt>
                <c:pt idx="3">
                  <c:v>8.3000000000000007</c:v>
                </c:pt>
                <c:pt idx="4">
                  <c:v>50</c:v>
                </c:pt>
              </c:numCache>
            </c:numRef>
          </c:val>
        </c:ser>
        <c:ser>
          <c:idx val="1"/>
          <c:order val="1"/>
          <c:tx>
            <c:strRef>
              <c:f>Sheet1!$C$1</c:f>
              <c:strCache>
                <c:ptCount val="1"/>
                <c:pt idx="0">
                  <c:v>High Debt</c:v>
                </c:pt>
              </c:strCache>
            </c:strRef>
          </c:tx>
          <c:spPr>
            <a:solidFill>
              <a:srgbClr val="1F497D">
                <a:lumMod val="75000"/>
              </a:srgbClr>
            </a:solidFill>
            <a:effectLst/>
          </c:spPr>
          <c:invertIfNegative val="0"/>
          <c:dLbls>
            <c:dLbl>
              <c:idx val="0"/>
              <c:layout/>
              <c:tx>
                <c:rich>
                  <a:bodyPr/>
                  <a:lstStyle/>
                  <a:p>
                    <a:r>
                      <a:rPr lang="en-US"/>
                      <a:t>86.7</a:t>
                    </a:r>
                  </a:p>
                </c:rich>
              </c:tx>
              <c:dLblPos val="inEnd"/>
              <c:showLegendKey val="0"/>
              <c:showVal val="1"/>
              <c:showCatName val="0"/>
              <c:showSerName val="0"/>
              <c:showPercent val="0"/>
              <c:showBubbleSize val="0"/>
            </c:dLbl>
            <c:dLbl>
              <c:idx val="1"/>
              <c:layout/>
              <c:tx>
                <c:rich>
                  <a:bodyPr/>
                  <a:lstStyle/>
                  <a:p>
                    <a:r>
                      <a:rPr lang="en-US"/>
                      <a:t>53.3</a:t>
                    </a:r>
                  </a:p>
                </c:rich>
              </c:tx>
              <c:dLblPos val="inEnd"/>
              <c:showLegendKey val="0"/>
              <c:showVal val="1"/>
              <c:showCatName val="0"/>
              <c:showSerName val="0"/>
              <c:showPercent val="0"/>
              <c:showBubbleSize val="0"/>
            </c:dLbl>
            <c:dLbl>
              <c:idx val="2"/>
              <c:layout/>
              <c:tx>
                <c:rich>
                  <a:bodyPr/>
                  <a:lstStyle/>
                  <a:p>
                    <a:r>
                      <a:rPr lang="en-US"/>
                      <a:t>20.0</a:t>
                    </a:r>
                  </a:p>
                </c:rich>
              </c:tx>
              <c:dLblPos val="inEnd"/>
              <c:showLegendKey val="0"/>
              <c:showVal val="1"/>
              <c:showCatName val="0"/>
              <c:showSerName val="0"/>
              <c:showPercent val="0"/>
              <c:showBubbleSize val="0"/>
            </c:dLbl>
            <c:dLbl>
              <c:idx val="3"/>
              <c:layout/>
              <c:tx>
                <c:rich>
                  <a:bodyPr/>
                  <a:lstStyle/>
                  <a:p>
                    <a:r>
                      <a:rPr lang="en-US"/>
                      <a:t>26.7</a:t>
                    </a:r>
                  </a:p>
                </c:rich>
              </c:tx>
              <c:dLblPos val="inEnd"/>
              <c:showLegendKey val="0"/>
              <c:showVal val="1"/>
              <c:showCatName val="0"/>
              <c:showSerName val="0"/>
              <c:showPercent val="0"/>
              <c:showBubbleSize val="0"/>
            </c:dLbl>
            <c:dLbl>
              <c:idx val="4"/>
              <c:layout/>
              <c:tx>
                <c:rich>
                  <a:bodyPr/>
                  <a:lstStyle/>
                  <a:p>
                    <a:r>
                      <a:rPr lang="en-US"/>
                      <a:t>40.0</a:t>
                    </a:r>
                  </a:p>
                </c:rich>
              </c:tx>
              <c:dLblPos val="inEnd"/>
              <c:showLegendKey val="0"/>
              <c:showVal val="1"/>
              <c:showCatName val="0"/>
              <c:showSerName val="0"/>
              <c:showPercent val="0"/>
              <c:showBubbleSize val="0"/>
            </c:dLbl>
            <c:txPr>
              <a:bodyPr/>
              <a:lstStyle/>
              <a:p>
                <a:pPr>
                  <a:defRPr>
                    <a:solidFill>
                      <a:schemeClr val="bg1"/>
                    </a:solidFill>
                  </a:defRPr>
                </a:pPr>
                <a:endParaRPr lang="en-US"/>
              </a:p>
            </c:txPr>
            <c:showLegendKey val="0"/>
            <c:showVal val="0"/>
            <c:showCatName val="0"/>
            <c:showSerName val="0"/>
            <c:showPercent val="0"/>
            <c:showBubbleSize val="0"/>
          </c:dLbls>
          <c:cat>
            <c:strRef>
              <c:f>Sheet1!$A$2:$A$6</c:f>
              <c:strCache>
                <c:ptCount val="5"/>
                <c:pt idx="0">
                  <c:v>Pension</c:v>
                </c:pt>
                <c:pt idx="1">
                  <c:v>Health care</c:v>
                </c:pt>
                <c:pt idx="2">
                  <c:v>Education</c:v>
                </c:pt>
                <c:pt idx="3">
                  <c:v>UI benefits</c:v>
                </c:pt>
                <c:pt idx="4">
                  <c:v>Welfare</c:v>
                </c:pt>
              </c:strCache>
            </c:strRef>
          </c:cat>
          <c:val>
            <c:numRef>
              <c:f>Sheet1!$C$2:$C$6</c:f>
              <c:numCache>
                <c:formatCode>0.0</c:formatCode>
                <c:ptCount val="5"/>
                <c:pt idx="0">
                  <c:v>86.7</c:v>
                </c:pt>
                <c:pt idx="1">
                  <c:v>53.3</c:v>
                </c:pt>
                <c:pt idx="2">
                  <c:v>20</c:v>
                </c:pt>
                <c:pt idx="3">
                  <c:v>26.7</c:v>
                </c:pt>
                <c:pt idx="4">
                  <c:v>40</c:v>
                </c:pt>
              </c:numCache>
            </c:numRef>
          </c:val>
        </c:ser>
        <c:dLbls>
          <c:showLegendKey val="0"/>
          <c:showVal val="0"/>
          <c:showCatName val="0"/>
          <c:showSerName val="0"/>
          <c:showPercent val="0"/>
          <c:showBubbleSize val="0"/>
        </c:dLbls>
        <c:gapWidth val="150"/>
        <c:axId val="148399232"/>
        <c:axId val="148401152"/>
      </c:barChart>
      <c:catAx>
        <c:axId val="148399232"/>
        <c:scaling>
          <c:orientation val="minMax"/>
        </c:scaling>
        <c:delete val="0"/>
        <c:axPos val="b"/>
        <c:title>
          <c:tx>
            <c:rich>
              <a:bodyPr/>
              <a:lstStyle/>
              <a:p>
                <a:pPr>
                  <a:defRPr b="1">
                    <a:latin typeface="Verdana" pitchFamily="34" charset="0"/>
                    <a:ea typeface="Verdana" pitchFamily="34" charset="0"/>
                    <a:cs typeface="Verdana" pitchFamily="34" charset="0"/>
                  </a:defRPr>
                </a:pPr>
                <a:r>
                  <a:rPr lang="en-US" b="1">
                    <a:latin typeface="Verdana" pitchFamily="34" charset="0"/>
                    <a:ea typeface="Verdana" pitchFamily="34" charset="0"/>
                    <a:cs typeface="Verdana" pitchFamily="34" charset="0"/>
                  </a:rPr>
                  <a:t>Policy Guidelines</a:t>
                </a:r>
              </a:p>
            </c:rich>
          </c:tx>
          <c:layout/>
          <c:overlay val="0"/>
        </c:title>
        <c:majorTickMark val="out"/>
        <c:minorTickMark val="none"/>
        <c:tickLblPos val="nextTo"/>
        <c:txPr>
          <a:bodyPr/>
          <a:lstStyle/>
          <a:p>
            <a:pPr>
              <a:defRPr>
                <a:latin typeface="Verdana" pitchFamily="34" charset="0"/>
                <a:ea typeface="Verdana" pitchFamily="34" charset="0"/>
                <a:cs typeface="Verdana" pitchFamily="34" charset="0"/>
              </a:defRPr>
            </a:pPr>
            <a:endParaRPr lang="en-US"/>
          </a:p>
        </c:txPr>
        <c:crossAx val="148401152"/>
        <c:crosses val="autoZero"/>
        <c:auto val="1"/>
        <c:lblAlgn val="ctr"/>
        <c:lblOffset val="100"/>
        <c:noMultiLvlLbl val="0"/>
      </c:catAx>
      <c:valAx>
        <c:axId val="148401152"/>
        <c:scaling>
          <c:orientation val="minMax"/>
        </c:scaling>
        <c:delete val="0"/>
        <c:axPos val="l"/>
        <c:title>
          <c:tx>
            <c:rich>
              <a:bodyPr rot="-5400000" vert="horz"/>
              <a:lstStyle/>
              <a:p>
                <a:pPr>
                  <a:defRPr/>
                </a:pPr>
                <a:r>
                  <a:rPr lang="en-US" dirty="0" smtClean="0"/>
                  <a:t>Gross</a:t>
                </a:r>
                <a:r>
                  <a:rPr lang="en-US" baseline="0" dirty="0" smtClean="0"/>
                  <a:t> Debt, Percent</a:t>
                </a:r>
                <a:endParaRPr lang="es-AR" dirty="0"/>
              </a:p>
            </c:rich>
          </c:tx>
          <c:layout/>
          <c:overlay val="0"/>
        </c:title>
        <c:numFmt formatCode="0.0" sourceLinked="1"/>
        <c:majorTickMark val="out"/>
        <c:minorTickMark val="none"/>
        <c:tickLblPos val="nextTo"/>
        <c:txPr>
          <a:bodyPr/>
          <a:lstStyle/>
          <a:p>
            <a:pPr>
              <a:defRPr>
                <a:latin typeface="Verdana" pitchFamily="34" charset="0"/>
                <a:ea typeface="Verdana" pitchFamily="34" charset="0"/>
                <a:cs typeface="Verdana" pitchFamily="34" charset="0"/>
              </a:defRPr>
            </a:pPr>
            <a:endParaRPr lang="en-US"/>
          </a:p>
        </c:txPr>
        <c:crossAx val="148399232"/>
        <c:crosses val="autoZero"/>
        <c:crossBetween val="between"/>
      </c:valAx>
    </c:plotArea>
    <c:legend>
      <c:legendPos val="t"/>
      <c:layout>
        <c:manualLayout>
          <c:xMode val="edge"/>
          <c:yMode val="edge"/>
          <c:x val="0.72210006510496638"/>
          <c:y val="3.9702233250620347E-2"/>
          <c:w val="0.24846741271225653"/>
          <c:h val="0.16088574536123432"/>
        </c:manualLayout>
      </c:layout>
      <c:overlay val="0"/>
      <c:txPr>
        <a:bodyPr/>
        <a:lstStyle/>
        <a:p>
          <a:pPr>
            <a:defRPr>
              <a:latin typeface="Verdana" pitchFamily="34" charset="0"/>
              <a:ea typeface="Verdana" pitchFamily="34" charset="0"/>
              <a:cs typeface="Verdana" pitchFamily="34" charset="0"/>
            </a:defRPr>
          </a:pPr>
          <a:endParaRPr lang="en-US"/>
        </a:p>
      </c:txPr>
    </c:legend>
    <c:plotVisOnly val="1"/>
    <c:dispBlanksAs val="gap"/>
    <c:showDLblsOverMax val="0"/>
  </c:chart>
  <c:spPr>
    <a:noFill/>
    <a:ln>
      <a:noFill/>
    </a:ln>
  </c:spPr>
  <c:txPr>
    <a:bodyPr/>
    <a:lstStyle/>
    <a:p>
      <a:pPr>
        <a:defRPr sz="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9B583-B72B-4633-8829-B43D254E56FC}" type="datetimeFigureOut">
              <a:rPr lang="en-US" smtClean="0"/>
              <a:t>10/12/2013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056C1-E54C-4CE2-A528-F63F46DF2EA5}" type="slidenum">
              <a:rPr lang="en-US" smtClean="0"/>
              <a:t>‹#›</a:t>
            </a:fld>
            <a:endParaRPr lang="en-US"/>
          </a:p>
        </p:txBody>
      </p:sp>
    </p:spTree>
    <p:extLst>
      <p:ext uri="{BB962C8B-B14F-4D97-AF65-F5344CB8AC3E}">
        <p14:creationId xmlns:p14="http://schemas.microsoft.com/office/powerpoint/2010/main" val="291631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056C1-E54C-4CE2-A528-F63F46DF2EA5}" type="slidenum">
              <a:rPr lang="en-US" smtClean="0"/>
              <a:t>30</a:t>
            </a:fld>
            <a:endParaRPr lang="en-US"/>
          </a:p>
        </p:txBody>
      </p:sp>
    </p:spTree>
    <p:extLst>
      <p:ext uri="{BB962C8B-B14F-4D97-AF65-F5344CB8AC3E}">
        <p14:creationId xmlns:p14="http://schemas.microsoft.com/office/powerpoint/2010/main" val="401399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a:t>
            </a:r>
            <a:r>
              <a:rPr lang="en-US" baseline="0" dirty="0" smtClean="0"/>
              <a:t> of 19 rec. containing wage growth;  14 of 14 reducing employment protection;  labor supply:  all increase</a:t>
            </a:r>
            <a:endParaRPr lang="en-US" dirty="0"/>
          </a:p>
        </p:txBody>
      </p:sp>
      <p:sp>
        <p:nvSpPr>
          <p:cNvPr id="4" name="Slide Number Placeholder 3"/>
          <p:cNvSpPr>
            <a:spLocks noGrp="1"/>
          </p:cNvSpPr>
          <p:nvPr>
            <p:ph type="sldNum" sz="quarter" idx="10"/>
          </p:nvPr>
        </p:nvSpPr>
        <p:spPr/>
        <p:txBody>
          <a:bodyPr/>
          <a:lstStyle/>
          <a:p>
            <a:fld id="{976056C1-E54C-4CE2-A528-F63F46DF2EA5}" type="slidenum">
              <a:rPr lang="en-US" smtClean="0"/>
              <a:t>33</a:t>
            </a:fld>
            <a:endParaRPr lang="en-US"/>
          </a:p>
        </p:txBody>
      </p:sp>
    </p:spTree>
    <p:extLst>
      <p:ext uri="{BB962C8B-B14F-4D97-AF65-F5344CB8AC3E}">
        <p14:creationId xmlns:p14="http://schemas.microsoft.com/office/powerpoint/2010/main" val="116843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971148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193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5285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3B55F3-D49E-41D2-8C82-DAAF405B7B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54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FAF64D-BEA5-4A40-8A3F-819CB67E89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1421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093A66-E6D3-4821-820F-0BA6F3BAB5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918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66E24F-A5A4-48DA-B328-93927B56B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724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5C9CE5-C0D7-4503-841B-7DB2C68ED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369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48A594-FB88-4D7A-B2C8-A19120F046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899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6E7289-FBE2-4D9B-B661-0D64505D84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822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53BDC9-5870-4D8C-9C49-6D8F3922C7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857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7470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99A878-2198-4F7E-9AA3-7DF3ABFFE3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006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A40883-0033-44FD-B04D-E316E6680A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2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1B08CB-3B97-4B07-887F-00BA92F8D8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62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476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928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462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782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160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774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68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38890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64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861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730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1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490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266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185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265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22843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527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8F6AB-105A-1645-B8C9-D14C54952F19}" type="datetimeFigureOut">
              <a:rPr lang="en-US" smtClean="0">
                <a:solidFill>
                  <a:prstClr val="black">
                    <a:tint val="75000"/>
                  </a:prstClr>
                </a:solidFill>
                <a:latin typeface="Calibri"/>
              </a:rPr>
              <a:pPr/>
              <a:t>10/12/2013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0EEA2-B88B-3A48-801C-732E35CFB95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6005513"/>
            <a:ext cx="3933825"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785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endParaRPr lang="en-US">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pPr>
            <a:endParaRPr lang="en-US">
              <a:solidFill>
                <a:prstClr val="black">
                  <a:tint val="75000"/>
                </a:prstClr>
              </a:solidFill>
              <a:latin typeface="Arial" charset="0"/>
              <a:ea typeface="ＭＳ Ｐゴシック" pitchFamily="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pPr>
            <a:fld id="{27F4E92D-E1CE-451F-8E3D-0311B81825F9}" type="slidenum">
              <a:rPr lang="en-US" smtClean="0">
                <a:solidFill>
                  <a:prstClr val="black">
                    <a:tint val="75000"/>
                  </a:prstClr>
                </a:solidFill>
                <a:latin typeface="Arial" charset="0"/>
                <a:ea typeface="ＭＳ Ｐゴシック" pitchFamily="1" charset="-128"/>
              </a:rPr>
              <a:pPr defTabSz="914400" eaLnBrk="0" fontAlgn="base" hangingPunct="0">
                <a:spcBef>
                  <a:spcPct val="0"/>
                </a:spcBef>
                <a:spcAft>
                  <a:spcPct val="0"/>
                </a:spcAft>
              </a:pPr>
              <a:t>‹#›</a:t>
            </a:fld>
            <a:endParaRPr lang="en-US">
              <a:solidFill>
                <a:prstClr val="black">
                  <a:tint val="75000"/>
                </a:prstClr>
              </a:solidFill>
              <a:latin typeface="Arial" charset="0"/>
              <a:ea typeface="ＭＳ Ｐゴシック" pitchFamily="1" charset="-128"/>
            </a:endParaRPr>
          </a:p>
        </p:txBody>
      </p:sp>
      <p:pic>
        <p:nvPicPr>
          <p:cNvPr id="7"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6005513"/>
            <a:ext cx="3933825"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9371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accent1">
                <a:lumMod val="20000"/>
                <a:lumOff val="80000"/>
              </a:schemeClr>
            </a:gs>
            <a:gs pos="0">
              <a:schemeClr val="tx2">
                <a:lumMod val="40000"/>
                <a:lumOff val="60000"/>
              </a:schemeClr>
            </a:gs>
            <a:gs pos="88000">
              <a:schemeClr val="bg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8F6AB-105A-1645-B8C9-D14C54952F19}"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0EEA2-B88B-3A48-801C-732E35CFB9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828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2225"/>
            <a:ext cx="8470900" cy="2860675"/>
          </a:xfrm>
        </p:spPr>
        <p:txBody>
          <a:bodyPr>
            <a:normAutofit fontScale="90000"/>
          </a:bodyPr>
          <a:lstStyle/>
          <a:p>
            <a:r>
              <a:rPr lang="en-US" b="1" dirty="0" smtClean="0">
                <a:latin typeface="Times New Roman"/>
                <a:cs typeface="Times New Roman"/>
              </a:rPr>
              <a:t>The Prolonged Destructive Impact of Macroeconomic Policy in Europe: Economic and Political Agendas</a:t>
            </a:r>
            <a:br>
              <a:rPr lang="en-US" b="1" dirty="0" smtClean="0">
                <a:latin typeface="Times New Roman"/>
                <a:cs typeface="Times New Roman"/>
              </a:rPr>
            </a:br>
            <a:r>
              <a:rPr lang="en-US" sz="3200" i="1" dirty="0" smtClean="0">
                <a:latin typeface="Times New Roman"/>
                <a:cs typeface="Times New Roman"/>
              </a:rPr>
              <a:t>October 2013</a:t>
            </a:r>
            <a:endParaRPr lang="en-US" sz="3200" i="1" dirty="0">
              <a:latin typeface="Times New Roman"/>
              <a:cs typeface="Times New Roman"/>
            </a:endParaRPr>
          </a:p>
        </p:txBody>
      </p:sp>
      <p:sp>
        <p:nvSpPr>
          <p:cNvPr id="3" name="Subtitle 2"/>
          <p:cNvSpPr>
            <a:spLocks noGrp="1"/>
          </p:cNvSpPr>
          <p:nvPr>
            <p:ph type="subTitle" idx="1"/>
          </p:nvPr>
        </p:nvSpPr>
        <p:spPr>
          <a:xfrm>
            <a:off x="850900" y="4532364"/>
            <a:ext cx="7404100" cy="1752600"/>
          </a:xfrm>
        </p:spPr>
        <p:txBody>
          <a:bodyPr>
            <a:normAutofit/>
          </a:bodyPr>
          <a:lstStyle/>
          <a:p>
            <a:r>
              <a:rPr lang="en-US" sz="2800" dirty="0" smtClean="0">
                <a:solidFill>
                  <a:srgbClr val="000000"/>
                </a:solidFill>
                <a:latin typeface="Times New Roman"/>
                <a:cs typeface="Times New Roman"/>
              </a:rPr>
              <a:t>Mark </a:t>
            </a:r>
            <a:r>
              <a:rPr lang="en-US" sz="2800" dirty="0" err="1" smtClean="0">
                <a:solidFill>
                  <a:srgbClr val="000000"/>
                </a:solidFill>
                <a:latin typeface="Times New Roman"/>
                <a:cs typeface="Times New Roman"/>
              </a:rPr>
              <a:t>Weisbrot</a:t>
            </a:r>
            <a:r>
              <a:rPr lang="en-US" sz="2800" dirty="0" smtClean="0">
                <a:solidFill>
                  <a:srgbClr val="000000"/>
                </a:solidFill>
                <a:latin typeface="Times New Roman"/>
                <a:cs typeface="Times New Roman"/>
              </a:rPr>
              <a:t>, Director</a:t>
            </a:r>
          </a:p>
          <a:p>
            <a:r>
              <a:rPr lang="en-US" sz="2800" dirty="0" smtClean="0">
                <a:solidFill>
                  <a:srgbClr val="000000"/>
                </a:solidFill>
                <a:latin typeface="Times New Roman"/>
                <a:cs typeface="Times New Roman"/>
              </a:rPr>
              <a:t>Center for Economic and Policy Research</a:t>
            </a:r>
          </a:p>
          <a:p>
            <a:r>
              <a:rPr lang="en-US" sz="1800" dirty="0" err="1" smtClean="0">
                <a:solidFill>
                  <a:srgbClr val="000000"/>
                </a:solidFill>
                <a:latin typeface="Times New Roman"/>
                <a:cs typeface="Times New Roman"/>
              </a:rPr>
              <a:t>www.cepr.net</a:t>
            </a:r>
            <a:endParaRPr lang="en-US" sz="1800" dirty="0">
              <a:solidFill>
                <a:srgbClr val="000000"/>
              </a:solidFill>
              <a:latin typeface="Times New Roman"/>
              <a:cs typeface="Times New Roman"/>
            </a:endParaRPr>
          </a:p>
        </p:txBody>
      </p:sp>
      <p:pic>
        <p:nvPicPr>
          <p:cNvPr id="4" name="Picture 4" descr="K:\+Shared Docs--Backed Up\Media\Logos\CEPR\cepr_header.gif"/>
          <p:cNvPicPr>
            <a:picLocks noChangeAspect="1" noChangeArrowheads="1"/>
          </p:cNvPicPr>
          <p:nvPr/>
        </p:nvPicPr>
        <p:blipFill rotWithShape="1">
          <a:blip r:embed="rId2">
            <a:extLst>
              <a:ext uri="{28A0092B-C50C-407E-A947-70E740481C1C}">
                <a14:useLocalDpi xmlns:a14="http://schemas.microsoft.com/office/drawing/2010/main" val="0"/>
              </a:ext>
            </a:extLst>
          </a:blip>
          <a:srcRect l="2" r="126"/>
          <a:stretch/>
        </p:blipFill>
        <p:spPr bwMode="auto">
          <a:xfrm>
            <a:off x="0" y="0"/>
            <a:ext cx="507981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240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082" y="6126164"/>
            <a:ext cx="4413837" cy="338554"/>
          </a:xfrm>
          <a:prstGeom prst="rect">
            <a:avLst/>
          </a:prstGeom>
          <a:noFill/>
        </p:spPr>
        <p:txBody>
          <a:bodyPr wrap="none" rtlCol="0">
            <a:spAutoFit/>
          </a:bodyPr>
          <a:lstStyle/>
          <a:p>
            <a:r>
              <a:rPr lang="en-US" sz="1600" dirty="0" smtClean="0">
                <a:latin typeface="Garamond"/>
                <a:cs typeface="Garamond"/>
              </a:rPr>
              <a:t>Source: </a:t>
            </a:r>
            <a:r>
              <a:rPr lang="en-US" sz="1600" i="1" dirty="0" smtClean="0">
                <a:latin typeface="Garamond"/>
                <a:cs typeface="Garamond"/>
              </a:rPr>
              <a:t>Euro Area Policies: 2013 Article IV Consultation</a:t>
            </a:r>
            <a:r>
              <a:rPr lang="en-US" sz="1600" dirty="0" smtClean="0">
                <a:latin typeface="Garamond"/>
                <a:cs typeface="Garamond"/>
              </a:rPr>
              <a:t>.</a:t>
            </a:r>
            <a:endParaRPr lang="en-US" sz="1600" dirty="0">
              <a:latin typeface="Garamond"/>
              <a:cs typeface="Garamond"/>
            </a:endParaRPr>
          </a:p>
        </p:txBody>
      </p:sp>
      <p:pic>
        <p:nvPicPr>
          <p:cNvPr id="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8864" y="630936"/>
            <a:ext cx="6566272" cy="55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435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082" y="6126164"/>
            <a:ext cx="4413837" cy="338554"/>
          </a:xfrm>
          <a:prstGeom prst="rect">
            <a:avLst/>
          </a:prstGeom>
          <a:noFill/>
        </p:spPr>
        <p:txBody>
          <a:bodyPr wrap="none" rtlCol="0">
            <a:spAutoFit/>
          </a:bodyPr>
          <a:lstStyle/>
          <a:p>
            <a:r>
              <a:rPr lang="en-US" sz="1600" dirty="0" smtClean="0">
                <a:latin typeface="Garamond"/>
                <a:cs typeface="Garamond"/>
              </a:rPr>
              <a:t>Source: </a:t>
            </a:r>
            <a:r>
              <a:rPr lang="en-US" sz="1600" i="1" dirty="0" smtClean="0">
                <a:latin typeface="Garamond"/>
                <a:cs typeface="Garamond"/>
              </a:rPr>
              <a:t>Euro Area Policies: 2013 Article IV Consultation</a:t>
            </a:r>
            <a:r>
              <a:rPr lang="en-US" sz="1600" dirty="0" smtClean="0">
                <a:latin typeface="Garamond"/>
                <a:cs typeface="Garamond"/>
              </a:rPr>
              <a:t>.</a:t>
            </a:r>
            <a:endParaRPr lang="en-US" sz="1600" dirty="0">
              <a:latin typeface="Garamond"/>
              <a:cs typeface="Garamond"/>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6784" y="630936"/>
            <a:ext cx="6190432" cy="55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968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082" y="6126164"/>
            <a:ext cx="4413837" cy="338554"/>
          </a:xfrm>
          <a:prstGeom prst="rect">
            <a:avLst/>
          </a:prstGeom>
          <a:noFill/>
        </p:spPr>
        <p:txBody>
          <a:bodyPr wrap="none" rtlCol="0">
            <a:spAutoFit/>
          </a:bodyPr>
          <a:lstStyle/>
          <a:p>
            <a:r>
              <a:rPr lang="en-US" sz="1600" dirty="0" smtClean="0">
                <a:latin typeface="Garamond"/>
                <a:cs typeface="Garamond"/>
              </a:rPr>
              <a:t>Source: </a:t>
            </a:r>
            <a:r>
              <a:rPr lang="en-US" sz="1600" i="1" dirty="0" smtClean="0">
                <a:latin typeface="Garamond"/>
                <a:cs typeface="Garamond"/>
              </a:rPr>
              <a:t>Euro Area Policies: 2013 Article IV Consultation</a:t>
            </a:r>
            <a:r>
              <a:rPr lang="en-US" sz="1600" dirty="0" smtClean="0">
                <a:latin typeface="Garamond"/>
                <a:cs typeface="Garamond"/>
              </a:rPr>
              <a:t>.</a:t>
            </a:r>
            <a:endParaRPr lang="en-US" sz="1600" dirty="0">
              <a:latin typeface="Garamond"/>
              <a:cs typeface="Garamond"/>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9754" y="630936"/>
            <a:ext cx="6224493" cy="55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35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1283"/>
            <a:ext cx="8229600" cy="4914880"/>
          </a:xfrm>
        </p:spPr>
        <p:txBody>
          <a:bodyPr>
            <a:normAutofit/>
          </a:bodyPr>
          <a:lstStyle/>
          <a:p>
            <a:r>
              <a:rPr lang="en-US" dirty="0"/>
              <a:t>IMF now projects -</a:t>
            </a:r>
            <a:r>
              <a:rPr lang="en-US" dirty="0" smtClean="0"/>
              <a:t>0.4 percent </a:t>
            </a:r>
            <a:r>
              <a:rPr lang="en-US" dirty="0"/>
              <a:t>growth for Euro Area and  </a:t>
            </a:r>
            <a:r>
              <a:rPr lang="en-US" dirty="0" smtClean="0"/>
              <a:t>0.0 </a:t>
            </a:r>
            <a:r>
              <a:rPr lang="en-US" dirty="0"/>
              <a:t>for Europe in 2013.</a:t>
            </a:r>
          </a:p>
        </p:txBody>
      </p:sp>
    </p:spTree>
    <p:extLst>
      <p:ext uri="{BB962C8B-B14F-4D97-AF65-F5344CB8AC3E}">
        <p14:creationId xmlns:p14="http://schemas.microsoft.com/office/powerpoint/2010/main" val="567301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0757" y="121171"/>
            <a:ext cx="5110519" cy="630942"/>
          </a:xfrm>
          <a:prstGeom prst="rect">
            <a:avLst/>
          </a:prstGeom>
          <a:noFill/>
        </p:spPr>
        <p:txBody>
          <a:bodyPr wrap="none" rtlCol="0">
            <a:spAutoFit/>
          </a:bodyPr>
          <a:lstStyle/>
          <a:p>
            <a:pPr algn="ctr"/>
            <a:r>
              <a:rPr lang="en-US" sz="3500" b="1" dirty="0" smtClean="0">
                <a:solidFill>
                  <a:srgbClr val="000000"/>
                </a:solidFill>
                <a:latin typeface="Garamond"/>
                <a:cs typeface="Garamond"/>
              </a:rPr>
              <a:t>The Troika and the World</a:t>
            </a:r>
            <a:endParaRPr lang="en-US" sz="3500" b="1" dirty="0">
              <a:solidFill>
                <a:srgbClr val="000000"/>
              </a:solidFill>
              <a:latin typeface="Garamond"/>
              <a:cs typeface="Garamond"/>
            </a:endParaRPr>
          </a:p>
        </p:txBody>
      </p:sp>
      <p:sp>
        <p:nvSpPr>
          <p:cNvPr id="5" name="TextBox 4"/>
          <p:cNvSpPr txBox="1"/>
          <p:nvPr/>
        </p:nvSpPr>
        <p:spPr>
          <a:xfrm>
            <a:off x="837645" y="981201"/>
            <a:ext cx="3562628" cy="3662541"/>
          </a:xfrm>
          <a:prstGeom prst="rect">
            <a:avLst/>
          </a:prstGeom>
          <a:noFill/>
        </p:spPr>
        <p:txBody>
          <a:bodyPr wrap="square" rtlCol="0">
            <a:spAutoFit/>
          </a:bodyPr>
          <a:lstStyle/>
          <a:p>
            <a:pPr marL="457200" indent="-457200">
              <a:buFont typeface="Arial"/>
              <a:buChar char="•"/>
            </a:pPr>
            <a:r>
              <a:rPr lang="en-US" sz="2800" dirty="0" smtClean="0">
                <a:solidFill>
                  <a:srgbClr val="000000"/>
                </a:solidFill>
                <a:latin typeface="Garamond"/>
                <a:cs typeface="Garamond"/>
              </a:rPr>
              <a:t>Troika is slowing the world economy</a:t>
            </a:r>
          </a:p>
          <a:p>
            <a:pPr lvl="1"/>
            <a:endParaRPr lang="es-AR" sz="2000" dirty="0" smtClean="0">
              <a:solidFill>
                <a:srgbClr val="000000"/>
              </a:solidFill>
              <a:latin typeface="Garamond"/>
              <a:cs typeface="Garamond"/>
            </a:endParaRPr>
          </a:p>
          <a:p>
            <a:pPr lvl="1"/>
            <a:endParaRPr lang="es-AR" sz="2000" dirty="0">
              <a:solidFill>
                <a:srgbClr val="000000"/>
              </a:solidFill>
              <a:latin typeface="Garamond"/>
              <a:cs typeface="Garamond"/>
            </a:endParaRPr>
          </a:p>
          <a:p>
            <a:pPr lvl="1"/>
            <a:endParaRPr lang="es-AR" sz="2000" dirty="0" smtClean="0">
              <a:solidFill>
                <a:srgbClr val="000000"/>
              </a:solidFill>
              <a:latin typeface="Garamond"/>
              <a:cs typeface="Garamond"/>
            </a:endParaRPr>
          </a:p>
          <a:p>
            <a:pPr lvl="1"/>
            <a:endParaRPr lang="es-AR" sz="2000" dirty="0" smtClean="0">
              <a:solidFill>
                <a:srgbClr val="000000"/>
              </a:solidFill>
              <a:latin typeface="Garamond"/>
              <a:cs typeface="Garamond"/>
            </a:endParaRPr>
          </a:p>
          <a:p>
            <a:pPr lvl="1"/>
            <a:endParaRPr lang="es-AR" sz="2000" dirty="0">
              <a:solidFill>
                <a:srgbClr val="000000"/>
              </a:solidFill>
              <a:latin typeface="Garamond"/>
              <a:cs typeface="Garamond"/>
            </a:endParaRPr>
          </a:p>
          <a:p>
            <a:pPr lvl="1"/>
            <a:endParaRPr lang="es-AR" sz="2000" dirty="0" smtClean="0">
              <a:solidFill>
                <a:srgbClr val="000000"/>
              </a:solidFill>
              <a:latin typeface="Garamond"/>
              <a:cs typeface="Garamond"/>
            </a:endParaRPr>
          </a:p>
          <a:p>
            <a:pPr marL="457200" indent="-457200">
              <a:buFont typeface="Arial"/>
              <a:buChar char="•"/>
            </a:pPr>
            <a:endParaRPr lang="en-US" sz="2800" dirty="0" smtClean="0">
              <a:solidFill>
                <a:srgbClr val="000000"/>
              </a:solidFill>
              <a:latin typeface="Garamond"/>
              <a:cs typeface="Garamond"/>
            </a:endParaRPr>
          </a:p>
          <a:p>
            <a:pPr marL="457200" indent="-457200">
              <a:buFont typeface="Arial"/>
              <a:buChar char="•"/>
            </a:pPr>
            <a:endParaRPr lang="en-US" sz="2800" dirty="0">
              <a:solidFill>
                <a:srgbClr val="000000"/>
              </a:solidFill>
              <a:latin typeface="Garamond"/>
              <a:cs typeface="Garamond"/>
            </a:endParaRPr>
          </a:p>
        </p:txBody>
      </p:sp>
      <p:graphicFrame>
        <p:nvGraphicFramePr>
          <p:cNvPr id="2" name="Table 1"/>
          <p:cNvGraphicFramePr>
            <a:graphicFrameLocks noGrp="1"/>
          </p:cNvGraphicFramePr>
          <p:nvPr>
            <p:extLst>
              <p:ext uri="{D42A27DB-BD31-4B8C-83A1-F6EECF244321}">
                <p14:modId xmlns:p14="http://schemas.microsoft.com/office/powerpoint/2010/main" val="2163756543"/>
              </p:ext>
            </p:extLst>
          </p:nvPr>
        </p:nvGraphicFramePr>
        <p:xfrm>
          <a:off x="995628" y="2525387"/>
          <a:ext cx="3730388" cy="2123440"/>
        </p:xfrm>
        <a:graphic>
          <a:graphicData uri="http://schemas.openxmlformats.org/drawingml/2006/table">
            <a:tbl>
              <a:tblPr firstRow="1" bandRow="1">
                <a:tableStyleId>{5C22544A-7EE6-4342-B048-85BDC9FD1C3A}</a:tableStyleId>
              </a:tblPr>
              <a:tblGrid>
                <a:gridCol w="1865194"/>
                <a:gridCol w="1865194"/>
              </a:tblGrid>
              <a:tr h="270131">
                <a:tc>
                  <a:txBody>
                    <a:bodyPr/>
                    <a:lstStyle/>
                    <a:p>
                      <a:pPr algn="ctr"/>
                      <a:r>
                        <a:rPr lang="en-US" dirty="0" smtClean="0"/>
                        <a:t>Year</a:t>
                      </a:r>
                      <a:endParaRPr lang="en-US" dirty="0"/>
                    </a:p>
                  </a:txBody>
                  <a:tcPr anchor="ctr"/>
                </a:tc>
                <a:tc>
                  <a:txBody>
                    <a:bodyPr/>
                    <a:lstStyle/>
                    <a:p>
                      <a:pPr algn="ctr"/>
                      <a:r>
                        <a:rPr lang="en-US" dirty="0" smtClean="0"/>
                        <a:t>World</a:t>
                      </a:r>
                      <a:r>
                        <a:rPr lang="en-US" baseline="0" dirty="0" smtClean="0"/>
                        <a:t> Output </a:t>
                      </a:r>
                      <a:r>
                        <a:rPr lang="en-US" dirty="0" smtClean="0"/>
                        <a:t>(Percent change)</a:t>
                      </a:r>
                      <a:endParaRPr lang="en-US" dirty="0"/>
                    </a:p>
                  </a:txBody>
                  <a:tcPr anchor="ctr"/>
                </a:tc>
              </a:tr>
              <a:tr h="370840">
                <a:tc>
                  <a:txBody>
                    <a:bodyPr/>
                    <a:lstStyle/>
                    <a:p>
                      <a:pPr algn="ctr"/>
                      <a:r>
                        <a:rPr lang="en-US" dirty="0" smtClean="0"/>
                        <a:t>2010</a:t>
                      </a:r>
                    </a:p>
                  </a:txBody>
                  <a:tcPr/>
                </a:tc>
                <a:tc>
                  <a:txBody>
                    <a:bodyPr/>
                    <a:lstStyle/>
                    <a:p>
                      <a:pPr algn="ctr"/>
                      <a:r>
                        <a:rPr lang="en-US" dirty="0" smtClean="0"/>
                        <a:t>5.2</a:t>
                      </a:r>
                      <a:endParaRPr lang="en-US" dirty="0"/>
                    </a:p>
                  </a:txBody>
                  <a:tcPr/>
                </a:tc>
              </a:tr>
              <a:tr h="370840">
                <a:tc>
                  <a:txBody>
                    <a:bodyPr/>
                    <a:lstStyle/>
                    <a:p>
                      <a:pPr algn="ctr"/>
                      <a:r>
                        <a:rPr lang="en-US" dirty="0" smtClean="0"/>
                        <a:t>2011</a:t>
                      </a:r>
                      <a:endParaRPr lang="en-US" dirty="0"/>
                    </a:p>
                  </a:txBody>
                  <a:tcPr/>
                </a:tc>
                <a:tc>
                  <a:txBody>
                    <a:bodyPr/>
                    <a:lstStyle/>
                    <a:p>
                      <a:pPr algn="ctr"/>
                      <a:r>
                        <a:rPr lang="en-US" dirty="0" smtClean="0"/>
                        <a:t>3.9</a:t>
                      </a:r>
                      <a:endParaRPr lang="en-US" dirty="0"/>
                    </a:p>
                  </a:txBody>
                  <a:tcPr/>
                </a:tc>
              </a:tr>
              <a:tr h="370840">
                <a:tc>
                  <a:txBody>
                    <a:bodyPr/>
                    <a:lstStyle/>
                    <a:p>
                      <a:pPr algn="ctr"/>
                      <a:r>
                        <a:rPr lang="en-US" dirty="0" smtClean="0"/>
                        <a:t>2012</a:t>
                      </a:r>
                      <a:endParaRPr lang="en-US" dirty="0"/>
                    </a:p>
                  </a:txBody>
                  <a:tcPr/>
                </a:tc>
                <a:tc>
                  <a:txBody>
                    <a:bodyPr/>
                    <a:lstStyle/>
                    <a:p>
                      <a:pPr algn="ctr"/>
                      <a:r>
                        <a:rPr lang="en-US" dirty="0" smtClean="0"/>
                        <a:t>3.2</a:t>
                      </a:r>
                      <a:endParaRPr lang="en-US" dirty="0"/>
                    </a:p>
                  </a:txBody>
                  <a:tcPr/>
                </a:tc>
              </a:tr>
              <a:tr h="370840">
                <a:tc>
                  <a:txBody>
                    <a:bodyPr/>
                    <a:lstStyle/>
                    <a:p>
                      <a:pPr algn="ctr"/>
                      <a:r>
                        <a:rPr lang="en-US" dirty="0" smtClean="0"/>
                        <a:t>2013</a:t>
                      </a:r>
                      <a:endParaRPr lang="en-US" dirty="0"/>
                    </a:p>
                  </a:txBody>
                  <a:tcPr/>
                </a:tc>
                <a:tc>
                  <a:txBody>
                    <a:bodyPr/>
                    <a:lstStyle/>
                    <a:p>
                      <a:pPr algn="ctr"/>
                      <a:r>
                        <a:rPr lang="en-US" dirty="0" smtClean="0"/>
                        <a:t>2.9</a:t>
                      </a:r>
                      <a:endParaRPr lang="en-US" dirty="0"/>
                    </a:p>
                  </a:txBody>
                  <a:tcPr/>
                </a:tc>
              </a:tr>
            </a:tbl>
          </a:graphicData>
        </a:graphic>
      </p:graphicFrame>
      <p:sp>
        <p:nvSpPr>
          <p:cNvPr id="7" name="TextBox 6"/>
          <p:cNvSpPr txBox="1"/>
          <p:nvPr/>
        </p:nvSpPr>
        <p:spPr>
          <a:xfrm>
            <a:off x="4726016" y="996589"/>
            <a:ext cx="3562628" cy="1815882"/>
          </a:xfrm>
          <a:prstGeom prst="rect">
            <a:avLst/>
          </a:prstGeom>
          <a:noFill/>
        </p:spPr>
        <p:txBody>
          <a:bodyPr wrap="square" rtlCol="0">
            <a:spAutoFit/>
          </a:bodyPr>
          <a:lstStyle/>
          <a:p>
            <a:pPr marL="457200" indent="-457200">
              <a:buFont typeface="Arial"/>
              <a:buChar char="•"/>
            </a:pPr>
            <a:r>
              <a:rPr lang="en-US" sz="2800" dirty="0" smtClean="0">
                <a:solidFill>
                  <a:srgbClr val="000000"/>
                </a:solidFill>
                <a:latin typeface="Garamond"/>
                <a:cs typeface="Garamond"/>
              </a:rPr>
              <a:t>IMF projections for world GDP growth in 2013 have been revised downward:</a:t>
            </a:r>
          </a:p>
        </p:txBody>
      </p:sp>
      <p:graphicFrame>
        <p:nvGraphicFramePr>
          <p:cNvPr id="8" name="Table 7"/>
          <p:cNvGraphicFramePr>
            <a:graphicFrameLocks noGrp="1"/>
          </p:cNvGraphicFramePr>
          <p:nvPr>
            <p:extLst>
              <p:ext uri="{D42A27DB-BD31-4B8C-83A1-F6EECF244321}">
                <p14:modId xmlns:p14="http://schemas.microsoft.com/office/powerpoint/2010/main" val="356569876"/>
              </p:ext>
            </p:extLst>
          </p:nvPr>
        </p:nvGraphicFramePr>
        <p:xfrm>
          <a:off x="4919263" y="2812471"/>
          <a:ext cx="3788010" cy="3235960"/>
        </p:xfrm>
        <a:graphic>
          <a:graphicData uri="http://schemas.openxmlformats.org/drawingml/2006/table">
            <a:tbl>
              <a:tblPr firstRow="1" bandRow="1">
                <a:tableStyleId>{5C22544A-7EE6-4342-B048-85BDC9FD1C3A}</a:tableStyleId>
              </a:tblPr>
              <a:tblGrid>
                <a:gridCol w="1481537"/>
                <a:gridCol w="2306473"/>
              </a:tblGrid>
              <a:tr h="270131">
                <a:tc>
                  <a:txBody>
                    <a:bodyPr/>
                    <a:lstStyle/>
                    <a:p>
                      <a:pPr algn="ctr"/>
                      <a:r>
                        <a:rPr lang="en-US" dirty="0" smtClean="0"/>
                        <a:t>Projection Date</a:t>
                      </a:r>
                      <a:endParaRPr lang="en-US" dirty="0"/>
                    </a:p>
                  </a:txBody>
                  <a:tcPr anchor="ctr"/>
                </a:tc>
                <a:tc>
                  <a:txBody>
                    <a:bodyPr/>
                    <a:lstStyle/>
                    <a:p>
                      <a:pPr algn="ctr"/>
                      <a:r>
                        <a:rPr lang="en-US" dirty="0" smtClean="0"/>
                        <a:t>World</a:t>
                      </a:r>
                      <a:r>
                        <a:rPr lang="en-US" baseline="0" dirty="0" smtClean="0"/>
                        <a:t> Output (Percent Change)</a:t>
                      </a:r>
                      <a:endParaRPr lang="en-US" dirty="0"/>
                    </a:p>
                  </a:txBody>
                  <a:tcPr anchor="ctr"/>
                </a:tc>
              </a:tr>
              <a:tr h="370840">
                <a:tc>
                  <a:txBody>
                    <a:bodyPr/>
                    <a:lstStyle/>
                    <a:p>
                      <a:pPr algn="ctr"/>
                      <a:r>
                        <a:rPr lang="en-US" dirty="0" smtClean="0"/>
                        <a:t>April 2012</a:t>
                      </a:r>
                    </a:p>
                  </a:txBody>
                  <a:tcPr/>
                </a:tc>
                <a:tc>
                  <a:txBody>
                    <a:bodyPr/>
                    <a:lstStyle/>
                    <a:p>
                      <a:pPr algn="ctr"/>
                      <a:r>
                        <a:rPr lang="en-US" dirty="0" smtClean="0"/>
                        <a:t>4.1</a:t>
                      </a:r>
                      <a:endParaRPr 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July 2012</a:t>
                      </a:r>
                    </a:p>
                  </a:txBody>
                  <a:tcPr/>
                </a:tc>
                <a:tc>
                  <a:txBody>
                    <a:bodyPr/>
                    <a:lstStyle/>
                    <a:p>
                      <a:pPr algn="ctr"/>
                      <a:r>
                        <a:rPr lang="en-US" dirty="0" smtClean="0"/>
                        <a:t>3.9</a:t>
                      </a:r>
                      <a:endParaRPr 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October 2012</a:t>
                      </a:r>
                    </a:p>
                  </a:txBody>
                  <a:tcPr/>
                </a:tc>
                <a:tc>
                  <a:txBody>
                    <a:bodyPr/>
                    <a:lstStyle/>
                    <a:p>
                      <a:pPr algn="ctr"/>
                      <a:r>
                        <a:rPr lang="en-US" dirty="0" smtClean="0"/>
                        <a:t>3.6</a:t>
                      </a:r>
                      <a:endParaRPr lang="en-US" dirty="0"/>
                    </a:p>
                  </a:txBody>
                  <a:tcPr/>
                </a:tc>
              </a:tr>
              <a:tr h="370840">
                <a:tc>
                  <a:txBody>
                    <a:bodyPr/>
                    <a:lstStyle/>
                    <a:p>
                      <a:pPr algn="ctr"/>
                      <a:r>
                        <a:rPr lang="en-US" dirty="0" smtClean="0"/>
                        <a:t>January 2013</a:t>
                      </a:r>
                      <a:endParaRPr lang="en-US" dirty="0"/>
                    </a:p>
                  </a:txBody>
                  <a:tcPr/>
                </a:tc>
                <a:tc>
                  <a:txBody>
                    <a:bodyPr/>
                    <a:lstStyle/>
                    <a:p>
                      <a:pPr algn="ctr"/>
                      <a:r>
                        <a:rPr lang="en-US" dirty="0" smtClean="0"/>
                        <a:t>3.5</a:t>
                      </a:r>
                      <a:endParaRPr lang="en-US" dirty="0"/>
                    </a:p>
                  </a:txBody>
                  <a:tcPr/>
                </a:tc>
              </a:tr>
              <a:tr h="370840">
                <a:tc>
                  <a:txBody>
                    <a:bodyPr/>
                    <a:lstStyle/>
                    <a:p>
                      <a:pPr algn="ctr"/>
                      <a:r>
                        <a:rPr lang="en-US" dirty="0" smtClean="0"/>
                        <a:t>April 2013</a:t>
                      </a:r>
                      <a:endParaRPr lang="en-US" dirty="0"/>
                    </a:p>
                  </a:txBody>
                  <a:tcPr/>
                </a:tc>
                <a:tc>
                  <a:txBody>
                    <a:bodyPr/>
                    <a:lstStyle/>
                    <a:p>
                      <a:pPr algn="ctr"/>
                      <a:r>
                        <a:rPr lang="en-US" dirty="0" smtClean="0"/>
                        <a:t>3.3</a:t>
                      </a:r>
                      <a:endParaRPr lang="en-US" dirty="0"/>
                    </a:p>
                  </a:txBody>
                  <a:tcPr/>
                </a:tc>
              </a:tr>
              <a:tr h="370840">
                <a:tc>
                  <a:txBody>
                    <a:bodyPr/>
                    <a:lstStyle/>
                    <a:p>
                      <a:pPr algn="ctr"/>
                      <a:r>
                        <a:rPr lang="en-US" dirty="0" smtClean="0"/>
                        <a:t>July 2013</a:t>
                      </a:r>
                      <a:endParaRPr lang="en-US" dirty="0"/>
                    </a:p>
                  </a:txBody>
                  <a:tcPr/>
                </a:tc>
                <a:tc>
                  <a:txBody>
                    <a:bodyPr/>
                    <a:lstStyle/>
                    <a:p>
                      <a:pPr algn="ctr"/>
                      <a:r>
                        <a:rPr lang="en-US" dirty="0" smtClean="0"/>
                        <a:t>3.1</a:t>
                      </a:r>
                      <a:endParaRPr lang="en-US" dirty="0"/>
                    </a:p>
                  </a:txBody>
                  <a:tcPr/>
                </a:tc>
              </a:tr>
              <a:tr h="370840">
                <a:tc>
                  <a:txBody>
                    <a:bodyPr/>
                    <a:lstStyle/>
                    <a:p>
                      <a:pPr algn="ctr"/>
                      <a:r>
                        <a:rPr lang="en-US" dirty="0" smtClean="0"/>
                        <a:t>October 2013</a:t>
                      </a:r>
                      <a:endParaRPr lang="en-US" dirty="0"/>
                    </a:p>
                  </a:txBody>
                  <a:tcPr/>
                </a:tc>
                <a:tc>
                  <a:txBody>
                    <a:bodyPr/>
                    <a:lstStyle/>
                    <a:p>
                      <a:pPr algn="ctr"/>
                      <a:r>
                        <a:rPr lang="en-US" dirty="0" smtClean="0"/>
                        <a:t>2.9</a:t>
                      </a:r>
                      <a:endParaRPr lang="en-US" dirty="0"/>
                    </a:p>
                  </a:txBody>
                  <a:tcPr/>
                </a:tc>
              </a:tr>
            </a:tbl>
          </a:graphicData>
        </a:graphic>
      </p:graphicFrame>
    </p:spTree>
    <p:extLst>
      <p:ext uri="{BB962C8B-B14F-4D97-AF65-F5344CB8AC3E}">
        <p14:creationId xmlns:p14="http://schemas.microsoft.com/office/powerpoint/2010/main" val="1291515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1283"/>
            <a:ext cx="8229600" cy="4914880"/>
          </a:xfrm>
        </p:spPr>
        <p:txBody>
          <a:bodyPr>
            <a:normAutofit/>
          </a:bodyPr>
          <a:lstStyle/>
          <a:p>
            <a:r>
              <a:rPr lang="en-US" dirty="0"/>
              <a:t>The ILO estimates a record 202 million people could be </a:t>
            </a:r>
            <a:r>
              <a:rPr lang="en-US" dirty="0" smtClean="0"/>
              <a:t>unemployed worldwide </a:t>
            </a:r>
            <a:r>
              <a:rPr lang="en-US" dirty="0"/>
              <a:t>in 2013</a:t>
            </a:r>
          </a:p>
          <a:p>
            <a:r>
              <a:rPr lang="en-US" dirty="0"/>
              <a:t>IMF: Fiscal </a:t>
            </a:r>
            <a:r>
              <a:rPr lang="en-US" dirty="0" smtClean="0"/>
              <a:t>adjustment in Euro Area </a:t>
            </a:r>
            <a:r>
              <a:rPr lang="en-US" dirty="0"/>
              <a:t>probably 0.8 percentage points (in structural terms) in 2013, after 1.5 percentage point adjustment in 2012. </a:t>
            </a:r>
          </a:p>
        </p:txBody>
      </p:sp>
    </p:spTree>
    <p:extLst>
      <p:ext uri="{BB962C8B-B14F-4D97-AF65-F5344CB8AC3E}">
        <p14:creationId xmlns:p14="http://schemas.microsoft.com/office/powerpoint/2010/main" val="3637032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1283"/>
            <a:ext cx="8229600" cy="4914880"/>
          </a:xfrm>
        </p:spPr>
        <p:txBody>
          <a:bodyPr>
            <a:normAutofit/>
          </a:bodyPr>
          <a:lstStyle/>
          <a:p>
            <a:r>
              <a:rPr lang="en-US" dirty="0" smtClean="0"/>
              <a:t>Note</a:t>
            </a:r>
            <a:r>
              <a:rPr lang="en-US" dirty="0"/>
              <a:t>: IMF </a:t>
            </a:r>
            <a:r>
              <a:rPr lang="en-US" dirty="0" smtClean="0"/>
              <a:t>projections have generally been </a:t>
            </a:r>
            <a:r>
              <a:rPr lang="en-US" dirty="0"/>
              <a:t>over-optimistic.  For example, Greece</a:t>
            </a:r>
          </a:p>
        </p:txBody>
      </p:sp>
    </p:spTree>
    <p:extLst>
      <p:ext uri="{BB962C8B-B14F-4D97-AF65-F5344CB8AC3E}">
        <p14:creationId xmlns:p14="http://schemas.microsoft.com/office/powerpoint/2010/main" val="2842799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7263" y="121172"/>
            <a:ext cx="3031599" cy="969496"/>
          </a:xfrm>
          <a:prstGeom prst="rect">
            <a:avLst/>
          </a:prstGeom>
          <a:noFill/>
        </p:spPr>
        <p:txBody>
          <a:bodyPr wrap="none" rtlCol="0">
            <a:spAutoFit/>
          </a:bodyPr>
          <a:lstStyle/>
          <a:p>
            <a:r>
              <a:rPr lang="en-US" sz="3200" b="1" dirty="0" smtClean="0">
                <a:solidFill>
                  <a:srgbClr val="000000"/>
                </a:solidFill>
                <a:latin typeface="Garamond"/>
                <a:cs typeface="Garamond"/>
              </a:rPr>
              <a:t>Greece:</a:t>
            </a:r>
          </a:p>
          <a:p>
            <a:r>
              <a:rPr lang="en-US" sz="2500" b="1" dirty="0" smtClean="0">
                <a:solidFill>
                  <a:srgbClr val="000000"/>
                </a:solidFill>
                <a:latin typeface="Garamond"/>
                <a:cs typeface="Garamond"/>
              </a:rPr>
              <a:t>Real GDP Projection</a:t>
            </a:r>
            <a:endParaRPr lang="en-US" sz="2500" b="1" dirty="0">
              <a:solidFill>
                <a:srgbClr val="000000"/>
              </a:solidFill>
              <a:latin typeface="Garamond"/>
              <a:cs typeface="Garamond"/>
            </a:endParaRPr>
          </a:p>
        </p:txBody>
      </p:sp>
      <p:sp>
        <p:nvSpPr>
          <p:cNvPr id="6" name="TextBox 5"/>
          <p:cNvSpPr txBox="1"/>
          <p:nvPr/>
        </p:nvSpPr>
        <p:spPr>
          <a:xfrm>
            <a:off x="3140358" y="5833749"/>
            <a:ext cx="2933816" cy="400110"/>
          </a:xfrm>
          <a:prstGeom prst="rect">
            <a:avLst/>
          </a:prstGeom>
          <a:noFill/>
        </p:spPr>
        <p:txBody>
          <a:bodyPr wrap="none" rtlCol="0">
            <a:spAutoFit/>
          </a:bodyPr>
          <a:lstStyle/>
          <a:p>
            <a:r>
              <a:rPr lang="en-US" sz="1000" dirty="0" smtClean="0">
                <a:solidFill>
                  <a:srgbClr val="000000"/>
                </a:solidFill>
                <a:latin typeface="Calibri" panose="020F0502020204030204" pitchFamily="34" charset="0"/>
                <a:cs typeface="Garamond"/>
              </a:rPr>
              <a:t>Source: IMF various. Latest review is from July 2013, </a:t>
            </a:r>
          </a:p>
          <a:p>
            <a:r>
              <a:rPr lang="en-US" sz="1000" dirty="0" smtClean="0">
                <a:solidFill>
                  <a:srgbClr val="000000"/>
                </a:solidFill>
                <a:latin typeface="Calibri" panose="020F0502020204030204" pitchFamily="34" charset="0"/>
                <a:cs typeface="Garamond"/>
              </a:rPr>
              <a:t>Fourth Review Under the Extended Arrangement.</a:t>
            </a:r>
            <a:endParaRPr lang="en-US" sz="1000" dirty="0">
              <a:solidFill>
                <a:srgbClr val="000000"/>
              </a:solidFill>
              <a:latin typeface="Calibri" panose="020F0502020204030204" pitchFamily="34" charset="0"/>
              <a:cs typeface="Garamond"/>
            </a:endParaRPr>
          </a:p>
        </p:txBody>
      </p:sp>
      <p:graphicFrame>
        <p:nvGraphicFramePr>
          <p:cNvPr id="8" name="Chart 7"/>
          <p:cNvGraphicFramePr>
            <a:graphicFrameLocks/>
          </p:cNvGraphicFramePr>
          <p:nvPr/>
        </p:nvGraphicFramePr>
        <p:xfrm>
          <a:off x="1209675" y="1228725"/>
          <a:ext cx="6724650" cy="4400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6622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7263" y="121172"/>
            <a:ext cx="4624856" cy="969496"/>
          </a:xfrm>
          <a:prstGeom prst="rect">
            <a:avLst/>
          </a:prstGeom>
          <a:noFill/>
        </p:spPr>
        <p:txBody>
          <a:bodyPr wrap="none" rtlCol="0">
            <a:spAutoFit/>
          </a:bodyPr>
          <a:lstStyle/>
          <a:p>
            <a:r>
              <a:rPr lang="en-US" sz="3200" b="1" dirty="0" smtClean="0">
                <a:solidFill>
                  <a:srgbClr val="000000"/>
                </a:solidFill>
                <a:latin typeface="Garamond"/>
                <a:cs typeface="Garamond"/>
              </a:rPr>
              <a:t>Greece:</a:t>
            </a:r>
          </a:p>
          <a:p>
            <a:r>
              <a:rPr lang="en-US" sz="2500" b="1" dirty="0">
                <a:solidFill>
                  <a:srgbClr val="000000"/>
                </a:solidFill>
                <a:cs typeface="Garamond"/>
              </a:rPr>
              <a:t>Unemployment Rate Projections</a:t>
            </a:r>
          </a:p>
        </p:txBody>
      </p:sp>
      <p:sp>
        <p:nvSpPr>
          <p:cNvPr id="6" name="TextBox 5"/>
          <p:cNvSpPr txBox="1"/>
          <p:nvPr/>
        </p:nvSpPr>
        <p:spPr>
          <a:xfrm>
            <a:off x="3140358" y="5833749"/>
            <a:ext cx="2933816" cy="400110"/>
          </a:xfrm>
          <a:prstGeom prst="rect">
            <a:avLst/>
          </a:prstGeom>
          <a:noFill/>
        </p:spPr>
        <p:txBody>
          <a:bodyPr wrap="none" rtlCol="0">
            <a:spAutoFit/>
          </a:bodyPr>
          <a:lstStyle/>
          <a:p>
            <a:r>
              <a:rPr lang="en-US" sz="1000" dirty="0" smtClean="0">
                <a:solidFill>
                  <a:srgbClr val="000000"/>
                </a:solidFill>
                <a:latin typeface="Calibri" panose="020F0502020204030204" pitchFamily="34" charset="0"/>
                <a:cs typeface="Garamond"/>
              </a:rPr>
              <a:t>Source: IMF various. Latest review is from July 2013, </a:t>
            </a:r>
          </a:p>
          <a:p>
            <a:r>
              <a:rPr lang="en-US" sz="1000" dirty="0" smtClean="0">
                <a:solidFill>
                  <a:srgbClr val="000000"/>
                </a:solidFill>
                <a:latin typeface="Calibri" panose="020F0502020204030204" pitchFamily="34" charset="0"/>
                <a:cs typeface="Garamond"/>
              </a:rPr>
              <a:t>Fourth Review Under the Extended Arrangement.</a:t>
            </a:r>
            <a:endParaRPr lang="en-US" sz="1000" dirty="0">
              <a:solidFill>
                <a:srgbClr val="000000"/>
              </a:solidFill>
              <a:latin typeface="Calibri" panose="020F0502020204030204" pitchFamily="34" charset="0"/>
              <a:cs typeface="Garamond"/>
            </a:endParaRPr>
          </a:p>
        </p:txBody>
      </p:sp>
      <p:graphicFrame>
        <p:nvGraphicFramePr>
          <p:cNvPr id="7" name="Chart 6"/>
          <p:cNvGraphicFramePr>
            <a:graphicFrameLocks/>
          </p:cNvGraphicFramePr>
          <p:nvPr/>
        </p:nvGraphicFramePr>
        <p:xfrm>
          <a:off x="1209675" y="1228725"/>
          <a:ext cx="6724650" cy="4400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2100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Eurostat announced 0.3 percent growth in second quarter 2013 after 6 consecutive quarters of negative growth.  Significant drag on world economy. </a:t>
            </a:r>
          </a:p>
          <a:p>
            <a:r>
              <a:rPr lang="en-US" dirty="0" smtClean="0"/>
              <a:t>As part </a:t>
            </a:r>
            <a:r>
              <a:rPr lang="en-US" dirty="0"/>
              <a:t>of the </a:t>
            </a:r>
            <a:r>
              <a:rPr lang="en-US" dirty="0" smtClean="0"/>
              <a:t>“Troika”, the IMF decides and influences economic </a:t>
            </a:r>
            <a:r>
              <a:rPr lang="en-US" dirty="0"/>
              <a:t>policy in the </a:t>
            </a:r>
            <a:r>
              <a:rPr lang="en-US" dirty="0" smtClean="0"/>
              <a:t>Eurozone, </a:t>
            </a:r>
            <a:r>
              <a:rPr lang="en-US" dirty="0"/>
              <a:t>as well as affecting policy in the rest of the European Union, especially since the world economic crisis and recession of 2008-2009. </a:t>
            </a:r>
          </a:p>
        </p:txBody>
      </p:sp>
    </p:spTree>
    <p:extLst>
      <p:ext uri="{BB962C8B-B14F-4D97-AF65-F5344CB8AC3E}">
        <p14:creationId xmlns:p14="http://schemas.microsoft.com/office/powerpoint/2010/main" val="2911790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1283"/>
            <a:ext cx="8229600" cy="4914880"/>
          </a:xfrm>
        </p:spPr>
        <p:txBody>
          <a:bodyPr>
            <a:normAutofit/>
          </a:bodyPr>
          <a:lstStyle/>
          <a:p>
            <a:r>
              <a:rPr lang="en-US" dirty="0"/>
              <a:t>Biggest threat to the world economy continues to be Europe, although U.S. is not helping</a:t>
            </a:r>
          </a:p>
          <a:p>
            <a:r>
              <a:rPr lang="en-US" dirty="0" smtClean="0"/>
              <a:t>IMF </a:t>
            </a:r>
            <a:r>
              <a:rPr lang="en-US" dirty="0"/>
              <a:t>overview of Europe is </a:t>
            </a:r>
            <a:r>
              <a:rPr lang="en-US" dirty="0" smtClean="0"/>
              <a:t>grim</a:t>
            </a:r>
            <a:r>
              <a:rPr lang="en-US" dirty="0"/>
              <a:t>; they seem to understand that there is a lot of unnecessary, self-inflicted damage</a:t>
            </a:r>
          </a:p>
        </p:txBody>
      </p:sp>
    </p:spTree>
    <p:extLst>
      <p:ext uri="{BB962C8B-B14F-4D97-AF65-F5344CB8AC3E}">
        <p14:creationId xmlns:p14="http://schemas.microsoft.com/office/powerpoint/2010/main" val="2251879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1283"/>
            <a:ext cx="8229600" cy="4914880"/>
          </a:xfrm>
        </p:spPr>
        <p:txBody>
          <a:bodyPr>
            <a:normAutofit/>
          </a:bodyPr>
          <a:lstStyle/>
          <a:p>
            <a:r>
              <a:rPr lang="en-US" dirty="0"/>
              <a:t>Much unnecessary suffering in Europe, and unnecessary increase in unemployment and poverty worldwide, as a result of flawed macroeconomic policy in Europe.</a:t>
            </a:r>
          </a:p>
          <a:p>
            <a:r>
              <a:rPr lang="en-US" dirty="0"/>
              <a:t>Until summer 2012, when Mario </a:t>
            </a:r>
            <a:r>
              <a:rPr lang="en-US" dirty="0" err="1"/>
              <a:t>Draghi</a:t>
            </a:r>
            <a:r>
              <a:rPr lang="en-US" dirty="0"/>
              <a:t> effectively guaranteed Spanish and Italian bonds, threat of a financial meltdown caused recurrent crises and extended recession</a:t>
            </a:r>
            <a:r>
              <a:rPr lang="en-US" dirty="0" smtClean="0"/>
              <a:t>.</a:t>
            </a:r>
            <a:endParaRPr lang="en-US" dirty="0"/>
          </a:p>
        </p:txBody>
      </p:sp>
    </p:spTree>
    <p:extLst>
      <p:ext uri="{BB962C8B-B14F-4D97-AF65-F5344CB8AC3E}">
        <p14:creationId xmlns:p14="http://schemas.microsoft.com/office/powerpoint/2010/main" val="11882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5043"/>
            <a:ext cx="8229600" cy="4511119"/>
          </a:xfrm>
        </p:spPr>
        <p:txBody>
          <a:bodyPr>
            <a:normAutofit/>
          </a:bodyPr>
          <a:lstStyle/>
          <a:p>
            <a:r>
              <a:rPr lang="en-US" dirty="0"/>
              <a:t>ECB and European authorities could have acted much sooner but didn’t.</a:t>
            </a:r>
          </a:p>
          <a:p>
            <a:r>
              <a:rPr lang="en-US" dirty="0"/>
              <a:t>Why?  They were using the crisis to push for changes in fiscal, labor market, social, and other policies.  Changes that people in the affected countries would not vote for.</a:t>
            </a:r>
          </a:p>
          <a:p>
            <a:endParaRPr lang="en-US" dirty="0"/>
          </a:p>
          <a:p>
            <a:endParaRPr lang="en-US" dirty="0"/>
          </a:p>
        </p:txBody>
      </p:sp>
    </p:spTree>
    <p:extLst>
      <p:ext uri="{BB962C8B-B14F-4D97-AF65-F5344CB8AC3E}">
        <p14:creationId xmlns:p14="http://schemas.microsoft.com/office/powerpoint/2010/main" val="3034801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6894"/>
            <a:ext cx="8229600" cy="5449270"/>
          </a:xfrm>
        </p:spPr>
        <p:txBody>
          <a:bodyPr>
            <a:normAutofit fontScale="92500" lnSpcReduction="20000"/>
          </a:bodyPr>
          <a:lstStyle/>
          <a:p>
            <a:r>
              <a:rPr lang="en-US" dirty="0"/>
              <a:t>Even after threat of financial meltdown ended, austerity continues, prolonging recession, stagnation, record unemployment.  Why?</a:t>
            </a:r>
          </a:p>
          <a:p>
            <a:r>
              <a:rPr lang="en-US" b="1" dirty="0"/>
              <a:t>Crisis As Opportunity</a:t>
            </a:r>
            <a:r>
              <a:rPr lang="en-US" dirty="0"/>
              <a:t>:   “empirical evidence also suggests that recoveries from economic crises often serve as an opportunity for reform” </a:t>
            </a:r>
            <a:r>
              <a:rPr lang="en-US" dirty="0" smtClean="0"/>
              <a:t>(IMF </a:t>
            </a:r>
            <a:r>
              <a:rPr lang="en-US" dirty="0"/>
              <a:t>Article IV consultation for Spain, </a:t>
            </a:r>
            <a:r>
              <a:rPr lang="en-US" dirty="0" smtClean="0"/>
              <a:t>2010, p.13).</a:t>
            </a:r>
            <a:endParaRPr lang="en-US" dirty="0"/>
          </a:p>
          <a:p>
            <a:r>
              <a:rPr lang="en-US" dirty="0" smtClean="0"/>
              <a:t>Similar </a:t>
            </a:r>
            <a:r>
              <a:rPr lang="en-US" dirty="0"/>
              <a:t>statements from European and ECB officials:</a:t>
            </a:r>
          </a:p>
          <a:p>
            <a:pPr lvl="1"/>
            <a:r>
              <a:rPr lang="en-US" dirty="0"/>
              <a:t>“crucial to ensure that ECB decisions did not reduce pressure on governments to reform.” -- </a:t>
            </a:r>
            <a:r>
              <a:rPr lang="en-US" dirty="0" err="1"/>
              <a:t>Joerg</a:t>
            </a:r>
            <a:r>
              <a:rPr lang="en-US" dirty="0"/>
              <a:t> </a:t>
            </a:r>
            <a:r>
              <a:rPr lang="en-US" dirty="0" err="1"/>
              <a:t>Asmussen</a:t>
            </a:r>
            <a:r>
              <a:rPr lang="en-US" dirty="0"/>
              <a:t>, the most senior German at the IMF, and ECB executive board member</a:t>
            </a:r>
            <a:r>
              <a:rPr lang="en-US" dirty="0" smtClean="0"/>
              <a:t>. (Sept 2012)</a:t>
            </a:r>
            <a:endParaRPr lang="en-US" dirty="0"/>
          </a:p>
          <a:p>
            <a:endParaRPr lang="en-US" dirty="0"/>
          </a:p>
        </p:txBody>
      </p:sp>
    </p:spTree>
    <p:extLst>
      <p:ext uri="{BB962C8B-B14F-4D97-AF65-F5344CB8AC3E}">
        <p14:creationId xmlns:p14="http://schemas.microsoft.com/office/powerpoint/2010/main" val="1162310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0042"/>
            <a:ext cx="8229600" cy="4606121"/>
          </a:xfrm>
        </p:spPr>
        <p:txBody>
          <a:bodyPr>
            <a:normAutofit/>
          </a:bodyPr>
          <a:lstStyle/>
          <a:p>
            <a:r>
              <a:rPr lang="en-US" dirty="0" smtClean="0"/>
              <a:t>IMF </a:t>
            </a:r>
            <a:r>
              <a:rPr lang="en-US" dirty="0"/>
              <a:t>Article IV consultations </a:t>
            </a:r>
            <a:r>
              <a:rPr lang="en-US" dirty="0" smtClean="0"/>
              <a:t>are more evidence of the Fund’s </a:t>
            </a:r>
            <a:r>
              <a:rPr lang="en-US" dirty="0"/>
              <a:t>political agenda for Europe, mostly shared and determined by Troika partners</a:t>
            </a:r>
          </a:p>
          <a:p>
            <a:r>
              <a:rPr lang="en-US" dirty="0"/>
              <a:t>It is the attempt to achieve this political agenda – not debt dynamics or financial markets -- </a:t>
            </a:r>
            <a:r>
              <a:rPr lang="en-US" dirty="0" smtClean="0"/>
              <a:t>that </a:t>
            </a:r>
            <a:r>
              <a:rPr lang="en-US" dirty="0"/>
              <a:t>has kept Europe in recession and stagnation since 2008</a:t>
            </a:r>
          </a:p>
          <a:p>
            <a:endParaRPr lang="en-US" dirty="0"/>
          </a:p>
        </p:txBody>
      </p:sp>
    </p:spTree>
    <p:extLst>
      <p:ext uri="{BB962C8B-B14F-4D97-AF65-F5344CB8AC3E}">
        <p14:creationId xmlns:p14="http://schemas.microsoft.com/office/powerpoint/2010/main" val="2283455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9423"/>
            <a:ext cx="8229600" cy="4356739"/>
          </a:xfrm>
        </p:spPr>
        <p:txBody>
          <a:bodyPr/>
          <a:lstStyle/>
          <a:p>
            <a:r>
              <a:rPr lang="en-US" dirty="0" smtClean="0"/>
              <a:t>Based </a:t>
            </a:r>
            <a:r>
              <a:rPr lang="en-US" dirty="0"/>
              <a:t>on a content analysis of 67 Article IV agreements from 1 January 2008 – 31 December 2011 between the IMF and EU </a:t>
            </a:r>
            <a:r>
              <a:rPr lang="en-US" dirty="0" smtClean="0"/>
              <a:t>countries. </a:t>
            </a:r>
            <a:endParaRPr lang="en-US" dirty="0"/>
          </a:p>
          <a:p>
            <a:r>
              <a:rPr lang="en-US" dirty="0"/>
              <a:t>Focus on medium-term policy recommendations in fiscal adjustment, inflation targeting, employment generation and social protection.  </a:t>
            </a:r>
          </a:p>
          <a:p>
            <a:endParaRPr lang="en-US" dirty="0"/>
          </a:p>
        </p:txBody>
      </p:sp>
      <p:sp>
        <p:nvSpPr>
          <p:cNvPr id="4" name="Title 3"/>
          <p:cNvSpPr>
            <a:spLocks noGrp="1"/>
          </p:cNvSpPr>
          <p:nvPr>
            <p:ph type="title"/>
          </p:nvPr>
        </p:nvSpPr>
        <p:spPr>
          <a:xfrm>
            <a:off x="647205" y="274638"/>
            <a:ext cx="8229600" cy="1143000"/>
          </a:xfrm>
        </p:spPr>
        <p:txBody>
          <a:bodyPr>
            <a:normAutofit fontScale="90000"/>
          </a:bodyPr>
          <a:lstStyle/>
          <a:p>
            <a:r>
              <a:rPr lang="en-US" dirty="0" smtClean="0"/>
              <a:t>IMF Article IV Consultations in Europe</a:t>
            </a:r>
            <a:endParaRPr lang="en-US" dirty="0"/>
          </a:p>
        </p:txBody>
      </p:sp>
    </p:spTree>
    <p:extLst>
      <p:ext uri="{BB962C8B-B14F-4D97-AF65-F5344CB8AC3E}">
        <p14:creationId xmlns:p14="http://schemas.microsoft.com/office/powerpoint/2010/main" val="1586371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32561"/>
            <a:ext cx="8229600" cy="3893601"/>
          </a:xfrm>
        </p:spPr>
        <p:txBody>
          <a:bodyPr>
            <a:normAutofit/>
          </a:bodyPr>
          <a:lstStyle/>
          <a:p>
            <a:pPr marL="571500" indent="-514350">
              <a:buFont typeface="+mj-lt"/>
              <a:buAutoNum type="arabicParenR"/>
            </a:pPr>
            <a:r>
              <a:rPr lang="en-US" dirty="0"/>
              <a:t>Macroeconomic policy that focuses on reducing spending and shrinking the size of government, regardless of whether this is appropriate or necessary.</a:t>
            </a:r>
          </a:p>
          <a:p>
            <a:pPr marL="0" indent="0">
              <a:buNone/>
            </a:pPr>
            <a:endParaRPr lang="en-US" dirty="0"/>
          </a:p>
          <a:p>
            <a:endParaRPr lang="en-US" dirty="0"/>
          </a:p>
        </p:txBody>
      </p:sp>
      <p:sp>
        <p:nvSpPr>
          <p:cNvPr id="4" name="Title 1"/>
          <p:cNvSpPr>
            <a:spLocks noGrp="1"/>
          </p:cNvSpPr>
          <p:nvPr>
            <p:ph type="title"/>
          </p:nvPr>
        </p:nvSpPr>
        <p:spPr>
          <a:xfrm>
            <a:off x="457200" y="513184"/>
            <a:ext cx="8229600" cy="1073020"/>
          </a:xfrm>
        </p:spPr>
        <p:txBody>
          <a:bodyPr>
            <a:noAutofit/>
          </a:bodyPr>
          <a:lstStyle/>
          <a:p>
            <a:r>
              <a:rPr lang="en-US" sz="4000" dirty="0"/>
              <a:t>Evidence of a consistent pattern of policy recommendations</a:t>
            </a:r>
            <a:r>
              <a:rPr lang="en-US" sz="4000" dirty="0" smtClean="0"/>
              <a:t>:</a:t>
            </a:r>
            <a:endParaRPr lang="en-US" sz="4000" dirty="0"/>
          </a:p>
        </p:txBody>
      </p:sp>
    </p:spTree>
    <p:extLst>
      <p:ext uri="{BB962C8B-B14F-4D97-AF65-F5344CB8AC3E}">
        <p14:creationId xmlns:p14="http://schemas.microsoft.com/office/powerpoint/2010/main" val="2214771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8166"/>
            <a:ext cx="8229600" cy="4617997"/>
          </a:xfrm>
        </p:spPr>
        <p:txBody>
          <a:bodyPr/>
          <a:lstStyle/>
          <a:p>
            <a:pPr marL="514350" lvl="1" indent="-514350">
              <a:buFont typeface="+mj-lt"/>
              <a:buAutoNum type="arabicParenR" startAt="2"/>
            </a:pPr>
            <a:r>
              <a:rPr lang="en-US" sz="3200" dirty="0"/>
              <a:t>A focus on other policy issues that tend to reduce social protections for broad sectors of the population (including public pensions, health care, and employment protections), reduce labor’s share of national income, and possibly increase poverty, social exclusion, and economic and social inequality. </a:t>
            </a:r>
          </a:p>
          <a:p>
            <a:endParaRPr lang="en-US" dirty="0"/>
          </a:p>
        </p:txBody>
      </p:sp>
    </p:spTree>
    <p:extLst>
      <p:ext uri="{BB962C8B-B14F-4D97-AF65-F5344CB8AC3E}">
        <p14:creationId xmlns:p14="http://schemas.microsoft.com/office/powerpoint/2010/main" val="1581219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53575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accent2"/>
                </a:solidFill>
                <a:latin typeface="+mj-lt"/>
                <a:ea typeface="+mj-ea"/>
                <a:cs typeface="+mj-cs"/>
              </a:defRPr>
            </a:lvl1pPr>
          </a:lstStyle>
          <a:p>
            <a:r>
              <a:rPr lang="en-US" sz="6000" dirty="0" smtClean="0"/>
              <a:t>Fiscal Adjustment</a:t>
            </a:r>
            <a:endParaRPr lang="en-US" sz="6000" dirty="0"/>
          </a:p>
        </p:txBody>
      </p:sp>
    </p:spTree>
    <p:extLst>
      <p:ext uri="{BB962C8B-B14F-4D97-AF65-F5344CB8AC3E}">
        <p14:creationId xmlns:p14="http://schemas.microsoft.com/office/powerpoint/2010/main" val="1716637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0031"/>
            <a:ext cx="8229600" cy="4986132"/>
          </a:xfrm>
        </p:spPr>
        <p:txBody>
          <a:bodyPr>
            <a:normAutofit/>
          </a:bodyPr>
          <a:lstStyle/>
          <a:p>
            <a:r>
              <a:rPr lang="en-US" dirty="0" smtClean="0"/>
              <a:t>Recommended for all 27 EU countries.</a:t>
            </a:r>
          </a:p>
          <a:p>
            <a:r>
              <a:rPr lang="en-US" dirty="0" smtClean="0"/>
              <a:t>Spending cuts preferred to higher taxes.</a:t>
            </a:r>
          </a:p>
          <a:p>
            <a:r>
              <a:rPr lang="en-US" dirty="0" smtClean="0"/>
              <a:t>Emphasis on cutting public pensions and “increasing the efficiency” of health care expenditure. </a:t>
            </a:r>
          </a:p>
        </p:txBody>
      </p:sp>
    </p:spTree>
    <p:extLst>
      <p:ext uri="{BB962C8B-B14F-4D97-AF65-F5344CB8AC3E}">
        <p14:creationId xmlns:p14="http://schemas.microsoft.com/office/powerpoint/2010/main" val="2867019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5861" y="133282"/>
            <a:ext cx="8234922" cy="1200329"/>
          </a:xfrm>
          <a:prstGeom prst="rect">
            <a:avLst/>
          </a:prstGeom>
          <a:noFill/>
        </p:spPr>
        <p:txBody>
          <a:bodyPr wrap="square" rtlCol="0">
            <a:spAutoFit/>
          </a:bodyPr>
          <a:lstStyle/>
          <a:p>
            <a:pPr algn="ctr"/>
            <a:r>
              <a:rPr lang="en-US" sz="3600" b="1" dirty="0">
                <a:solidFill>
                  <a:schemeClr val="accent2"/>
                </a:solidFill>
                <a:latin typeface="+mj-lt"/>
                <a:ea typeface="+mj-ea"/>
                <a:cs typeface="+mj-cs"/>
              </a:rPr>
              <a:t>Country Frequency of Fiscal Policy </a:t>
            </a:r>
          </a:p>
          <a:p>
            <a:pPr algn="ctr"/>
            <a:r>
              <a:rPr lang="en-US" sz="3600" b="1" dirty="0">
                <a:solidFill>
                  <a:schemeClr val="accent2"/>
                </a:solidFill>
                <a:latin typeface="+mj-lt"/>
                <a:ea typeface="+mj-ea"/>
                <a:cs typeface="+mj-cs"/>
              </a:rPr>
              <a:t>Recommendations, 2008-2011</a:t>
            </a:r>
          </a:p>
        </p:txBody>
      </p:sp>
      <p:sp>
        <p:nvSpPr>
          <p:cNvPr id="11" name="TextBox 10"/>
          <p:cNvSpPr txBox="1"/>
          <p:nvPr/>
        </p:nvSpPr>
        <p:spPr>
          <a:xfrm>
            <a:off x="555172" y="5200649"/>
            <a:ext cx="8033656" cy="789603"/>
          </a:xfrm>
          <a:prstGeom prst="rect">
            <a:avLst/>
          </a:prstGeom>
          <a:noFill/>
        </p:spPr>
        <p:txBody>
          <a:bodyPr wrap="square" rtlCol="0">
            <a:normAutofit fontScale="85000" lnSpcReduction="20000"/>
          </a:bodyPr>
          <a:lstStyle/>
          <a:p>
            <a:r>
              <a:rPr lang="en-US" sz="1600" dirty="0"/>
              <a:t>Source: Various Article IV consultation reports with EU countries, 2008-2011. Note: The IMF recommended both revenue increases and revenue decreases in consultations with 10 countries. The net revenue effect could not be determined based on the information provided in the consultation reports. The IMF did not provide revenue recommendations in consultations with 6 countries.</a:t>
            </a:r>
            <a:endParaRPr lang="es-AR" sz="1600" dirty="0"/>
          </a:p>
        </p:txBody>
      </p:sp>
      <p:graphicFrame>
        <p:nvGraphicFramePr>
          <p:cNvPr id="12" name="Chart 11"/>
          <p:cNvGraphicFramePr/>
          <p:nvPr>
            <p:extLst>
              <p:ext uri="{D42A27DB-BD31-4B8C-83A1-F6EECF244321}">
                <p14:modId xmlns:p14="http://schemas.microsoft.com/office/powerpoint/2010/main" val="3833038915"/>
              </p:ext>
            </p:extLst>
          </p:nvPr>
        </p:nvGraphicFramePr>
        <p:xfrm>
          <a:off x="1514475" y="1657350"/>
          <a:ext cx="6115050" cy="3543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7202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2281" y="630661"/>
            <a:ext cx="6459438" cy="5596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5082" y="6126164"/>
            <a:ext cx="4413837" cy="338554"/>
          </a:xfrm>
          <a:prstGeom prst="rect">
            <a:avLst/>
          </a:prstGeom>
          <a:noFill/>
        </p:spPr>
        <p:txBody>
          <a:bodyPr wrap="none" rtlCol="0">
            <a:spAutoFit/>
          </a:bodyPr>
          <a:lstStyle/>
          <a:p>
            <a:r>
              <a:rPr lang="en-US" sz="1600" dirty="0" smtClean="0">
                <a:latin typeface="Garamond"/>
                <a:cs typeface="Garamond"/>
              </a:rPr>
              <a:t>Source: </a:t>
            </a:r>
            <a:r>
              <a:rPr lang="en-US" sz="1600" i="1" dirty="0" smtClean="0">
                <a:latin typeface="Garamond"/>
                <a:cs typeface="Garamond"/>
              </a:rPr>
              <a:t>Euro Area Policies: 2013 Article IV Consultation</a:t>
            </a:r>
            <a:r>
              <a:rPr lang="en-US" sz="1600" dirty="0" smtClean="0">
                <a:latin typeface="Garamond"/>
                <a:cs typeface="Garamond"/>
              </a:rPr>
              <a:t>.</a:t>
            </a:r>
            <a:endParaRPr lang="en-US" sz="1600" dirty="0">
              <a:latin typeface="Garamond"/>
              <a:cs typeface="Garamond"/>
            </a:endParaRPr>
          </a:p>
        </p:txBody>
      </p:sp>
    </p:spTree>
    <p:extLst>
      <p:ext uri="{BB962C8B-B14F-4D97-AF65-F5344CB8AC3E}">
        <p14:creationId xmlns:p14="http://schemas.microsoft.com/office/powerpoint/2010/main" val="2282085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56374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accent2"/>
                </a:solidFill>
                <a:latin typeface="+mj-lt"/>
                <a:ea typeface="+mj-ea"/>
                <a:cs typeface="+mj-cs"/>
              </a:defRPr>
            </a:lvl1pPr>
          </a:lstStyle>
          <a:p>
            <a:r>
              <a:rPr lang="en-US" sz="6000" dirty="0" smtClean="0"/>
              <a:t>Labor Market Reforms</a:t>
            </a:r>
            <a:endParaRPr lang="en-US" sz="6000" dirty="0"/>
          </a:p>
        </p:txBody>
      </p:sp>
    </p:spTree>
    <p:extLst>
      <p:ext uri="{BB962C8B-B14F-4D97-AF65-F5344CB8AC3E}">
        <p14:creationId xmlns:p14="http://schemas.microsoft.com/office/powerpoint/2010/main" val="2858997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6899"/>
            <a:ext cx="8229600" cy="5259264"/>
          </a:xfrm>
        </p:spPr>
        <p:txBody>
          <a:bodyPr>
            <a:normAutofit/>
          </a:bodyPr>
          <a:lstStyle/>
          <a:p>
            <a:r>
              <a:rPr lang="en-US" dirty="0" smtClean="0"/>
              <a:t>Increase in unemployment over the time frame of the study. </a:t>
            </a:r>
          </a:p>
          <a:p>
            <a:r>
              <a:rPr lang="en-US" dirty="0" smtClean="0"/>
              <a:t>Measures suggested include: reducing </a:t>
            </a:r>
            <a:r>
              <a:rPr lang="en-US" dirty="0"/>
              <a:t>eligibility for disability payments or cutting unemployment compensation, </a:t>
            </a:r>
            <a:r>
              <a:rPr lang="en-US" dirty="0" smtClean="0"/>
              <a:t>raising </a:t>
            </a:r>
            <a:r>
              <a:rPr lang="en-US" dirty="0"/>
              <a:t>the retirement </a:t>
            </a:r>
            <a:r>
              <a:rPr lang="en-US" dirty="0" smtClean="0"/>
              <a:t>age, decentralizing collective bargaining.</a:t>
            </a:r>
          </a:p>
          <a:p>
            <a:r>
              <a:rPr lang="en-US" dirty="0" smtClean="0"/>
              <a:t>Overwhelmingly focused on measures that would directly reduce wages or would create downward pressure on wages. </a:t>
            </a:r>
            <a:endParaRPr lang="en-US" dirty="0"/>
          </a:p>
        </p:txBody>
      </p:sp>
    </p:spTree>
    <p:extLst>
      <p:ext uri="{BB962C8B-B14F-4D97-AF65-F5344CB8AC3E}">
        <p14:creationId xmlns:p14="http://schemas.microsoft.com/office/powerpoint/2010/main" val="2962232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Supply</a:t>
            </a:r>
            <a:endParaRPr lang="en-US" dirty="0"/>
          </a:p>
        </p:txBody>
      </p:sp>
      <p:sp>
        <p:nvSpPr>
          <p:cNvPr id="3" name="Content Placeholder 2"/>
          <p:cNvSpPr>
            <a:spLocks noGrp="1"/>
          </p:cNvSpPr>
          <p:nvPr>
            <p:ph idx="1"/>
          </p:nvPr>
        </p:nvSpPr>
        <p:spPr/>
        <p:txBody>
          <a:bodyPr>
            <a:normAutofit/>
          </a:bodyPr>
          <a:lstStyle/>
          <a:p>
            <a:r>
              <a:rPr lang="en-US" dirty="0" smtClean="0"/>
              <a:t>Recommendations to increase labor </a:t>
            </a:r>
            <a:r>
              <a:rPr lang="en-US" dirty="0"/>
              <a:t>supply irrespective of unemployment or labor force participation rates (13 countries explicitly, </a:t>
            </a:r>
            <a:r>
              <a:rPr lang="en-US" dirty="0" smtClean="0"/>
              <a:t>in 8 </a:t>
            </a:r>
            <a:r>
              <a:rPr lang="en-US" dirty="0"/>
              <a:t>further countries </a:t>
            </a:r>
            <a:r>
              <a:rPr lang="en-US" dirty="0" smtClean="0"/>
              <a:t>implicitly).</a:t>
            </a:r>
            <a:endParaRPr lang="en-US" dirty="0"/>
          </a:p>
          <a:p>
            <a:r>
              <a:rPr lang="en-US" dirty="0" smtClean="0"/>
              <a:t>No </a:t>
            </a:r>
            <a:r>
              <a:rPr lang="en-US" dirty="0"/>
              <a:t>apparent correlation between recommendation to increase the labor </a:t>
            </a:r>
            <a:r>
              <a:rPr lang="en-US" dirty="0" smtClean="0"/>
              <a:t>force and a </a:t>
            </a:r>
            <a:r>
              <a:rPr lang="en-US" dirty="0"/>
              <a:t>country’s labor force participation rate </a:t>
            </a:r>
            <a:r>
              <a:rPr lang="en-US" dirty="0" smtClean="0"/>
              <a:t>or unemployment rate. </a:t>
            </a:r>
            <a:endParaRPr lang="en-US" dirty="0"/>
          </a:p>
          <a:p>
            <a:endParaRPr lang="en-US" dirty="0"/>
          </a:p>
        </p:txBody>
      </p:sp>
    </p:spTree>
    <p:extLst>
      <p:ext uri="{BB962C8B-B14F-4D97-AF65-F5344CB8AC3E}">
        <p14:creationId xmlns:p14="http://schemas.microsoft.com/office/powerpoint/2010/main" val="2217324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33282"/>
            <a:ext cx="8262623" cy="1077218"/>
          </a:xfrm>
          <a:prstGeom prst="rect">
            <a:avLst/>
          </a:prstGeom>
          <a:noFill/>
        </p:spPr>
        <p:txBody>
          <a:bodyPr wrap="square" rtlCol="0">
            <a:spAutoFit/>
          </a:bodyPr>
          <a:lstStyle/>
          <a:p>
            <a:pPr algn="ctr"/>
            <a:r>
              <a:rPr lang="en-US" sz="3200" b="1" dirty="0" smtClean="0">
                <a:solidFill>
                  <a:schemeClr val="accent2"/>
                </a:solidFill>
                <a:latin typeface="Garamond"/>
                <a:cs typeface="Garamond"/>
              </a:rPr>
              <a:t>Country Frequency of Labor Market Policy</a:t>
            </a:r>
          </a:p>
          <a:p>
            <a:pPr algn="ctr"/>
            <a:r>
              <a:rPr lang="en-US" sz="3200" b="1" dirty="0" smtClean="0">
                <a:solidFill>
                  <a:schemeClr val="accent2"/>
                </a:solidFill>
                <a:latin typeface="Garamond"/>
                <a:cs typeface="Garamond"/>
              </a:rPr>
              <a:t>Recommendations, 2008-2011</a:t>
            </a:r>
            <a:endParaRPr lang="en-US" sz="3200" b="1" dirty="0">
              <a:solidFill>
                <a:schemeClr val="accent2"/>
              </a:solidFill>
              <a:latin typeface="Garamond"/>
              <a:cs typeface="Garamond"/>
            </a:endParaRPr>
          </a:p>
        </p:txBody>
      </p:sp>
      <p:graphicFrame>
        <p:nvGraphicFramePr>
          <p:cNvPr id="7" name="C 2"/>
          <p:cNvGraphicFramePr/>
          <p:nvPr>
            <p:extLst>
              <p:ext uri="{D42A27DB-BD31-4B8C-83A1-F6EECF244321}">
                <p14:modId xmlns:p14="http://schemas.microsoft.com/office/powerpoint/2010/main" val="1357422125"/>
              </p:ext>
            </p:extLst>
          </p:nvPr>
        </p:nvGraphicFramePr>
        <p:xfrm>
          <a:off x="1068779" y="1389413"/>
          <a:ext cx="6899564" cy="40494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8780" y="5626407"/>
            <a:ext cx="7520048" cy="363845"/>
          </a:xfrm>
          <a:prstGeom prst="rect">
            <a:avLst/>
          </a:prstGeom>
          <a:noFill/>
        </p:spPr>
        <p:txBody>
          <a:bodyPr wrap="square" rtlCol="0">
            <a:normAutofit/>
          </a:bodyPr>
          <a:lstStyle/>
          <a:p>
            <a:r>
              <a:rPr lang="en-US" sz="1400" dirty="0"/>
              <a:t>Source: Various Article IV consultation reports with EU countries, 2008-2011. </a:t>
            </a:r>
            <a:endParaRPr lang="es-AR" sz="1600" dirty="0"/>
          </a:p>
        </p:txBody>
      </p:sp>
    </p:spTree>
    <p:extLst>
      <p:ext uri="{BB962C8B-B14F-4D97-AF65-F5344CB8AC3E}">
        <p14:creationId xmlns:p14="http://schemas.microsoft.com/office/powerpoint/2010/main" val="581070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0637"/>
            <a:ext cx="8229600" cy="1143000"/>
          </a:xfrm>
        </p:spPr>
        <p:txBody>
          <a:bodyPr>
            <a:normAutofit/>
          </a:bodyPr>
          <a:lstStyle/>
          <a:p>
            <a:r>
              <a:rPr lang="en-US" sz="6000" dirty="0" smtClean="0"/>
              <a:t>Social Policy</a:t>
            </a:r>
            <a:endParaRPr lang="en-US" sz="6000" dirty="0"/>
          </a:p>
        </p:txBody>
      </p:sp>
    </p:spTree>
    <p:extLst>
      <p:ext uri="{BB962C8B-B14F-4D97-AF65-F5344CB8AC3E}">
        <p14:creationId xmlns:p14="http://schemas.microsoft.com/office/powerpoint/2010/main" val="1937595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5862" y="133282"/>
            <a:ext cx="8229600" cy="1077218"/>
          </a:xfrm>
          <a:prstGeom prst="rect">
            <a:avLst/>
          </a:prstGeom>
          <a:noFill/>
        </p:spPr>
        <p:txBody>
          <a:bodyPr wrap="square" rtlCol="0">
            <a:spAutoFit/>
          </a:bodyPr>
          <a:lstStyle/>
          <a:p>
            <a:pPr algn="ctr"/>
            <a:r>
              <a:rPr lang="en-US" sz="3200" b="1" dirty="0" smtClean="0">
                <a:solidFill>
                  <a:schemeClr val="accent2"/>
                </a:solidFill>
                <a:latin typeface="Garamond"/>
                <a:cs typeface="Garamond"/>
              </a:rPr>
              <a:t>Country Frequency of Recommendations to</a:t>
            </a:r>
          </a:p>
          <a:p>
            <a:pPr algn="ctr"/>
            <a:r>
              <a:rPr lang="en-US" sz="3200" b="1" dirty="0" smtClean="0">
                <a:solidFill>
                  <a:schemeClr val="accent2"/>
                </a:solidFill>
                <a:latin typeface="Garamond"/>
                <a:cs typeface="Garamond"/>
              </a:rPr>
              <a:t>Reduce Social Program Spending, 2008-2011</a:t>
            </a:r>
            <a:endParaRPr lang="en-US" sz="3200" b="1" dirty="0">
              <a:solidFill>
                <a:schemeClr val="accent2"/>
              </a:solidFill>
              <a:latin typeface="Garamond"/>
              <a:cs typeface="Garamond"/>
            </a:endParaRPr>
          </a:p>
        </p:txBody>
      </p:sp>
      <p:graphicFrame>
        <p:nvGraphicFramePr>
          <p:cNvPr id="7" name="C 2"/>
          <p:cNvGraphicFramePr/>
          <p:nvPr>
            <p:extLst>
              <p:ext uri="{D42A27DB-BD31-4B8C-83A1-F6EECF244321}">
                <p14:modId xmlns:p14="http://schemas.microsoft.com/office/powerpoint/2010/main" val="1244637333"/>
              </p:ext>
            </p:extLst>
          </p:nvPr>
        </p:nvGraphicFramePr>
        <p:xfrm>
          <a:off x="1151906" y="1318162"/>
          <a:ext cx="6804561" cy="387135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56903" y="5189517"/>
            <a:ext cx="7327076" cy="1169551"/>
          </a:xfrm>
          <a:prstGeom prst="rect">
            <a:avLst/>
          </a:prstGeom>
          <a:noFill/>
        </p:spPr>
        <p:txBody>
          <a:bodyPr wrap="square" rtlCol="0">
            <a:spAutoFit/>
          </a:bodyPr>
          <a:lstStyle/>
          <a:p>
            <a:r>
              <a:rPr lang="en-US" sz="1400" dirty="0"/>
              <a:t>Source: IMF, World Economic Outlook Database, general government gross debt as percent of GDP, October 2012; and various Article IV consultation reports with EU countries, 2008-2011. Note: Average debt level over the period 2008-2011. Countries with average gross debt below 50 percent of GDP were categorized as low debt (12 countries), and countries with 50 percent or more were categorized as high debt countries (15 countries). </a:t>
            </a:r>
          </a:p>
        </p:txBody>
      </p:sp>
    </p:spTree>
    <p:extLst>
      <p:ext uri="{BB962C8B-B14F-4D97-AF65-F5344CB8AC3E}">
        <p14:creationId xmlns:p14="http://schemas.microsoft.com/office/powerpoint/2010/main" val="4031486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IMF offered advice on pensions for 22 out of 27 countries </a:t>
            </a:r>
            <a:r>
              <a:rPr lang="en-US" dirty="0" smtClean="0"/>
              <a:t>reviewed.</a:t>
            </a:r>
          </a:p>
          <a:p>
            <a:pPr marL="342900" lvl="1" indent="-342900">
              <a:buFont typeface="Arial" pitchFamily="34" charset="0"/>
              <a:buChar char="•"/>
            </a:pPr>
            <a:r>
              <a:rPr lang="en-US" dirty="0" smtClean="0"/>
              <a:t>Pension </a:t>
            </a:r>
            <a:r>
              <a:rPr lang="en-US" dirty="0"/>
              <a:t>recommendations were frequently referenced in the context of fiscal consolidation and </a:t>
            </a:r>
            <a:r>
              <a:rPr lang="en-US" b="1" dirty="0"/>
              <a:t>focused on reducing </a:t>
            </a:r>
            <a:r>
              <a:rPr lang="en-US" b="1" dirty="0" smtClean="0"/>
              <a:t>pension spending </a:t>
            </a:r>
            <a:r>
              <a:rPr lang="en-US" b="1" dirty="0"/>
              <a:t>in every single </a:t>
            </a:r>
            <a:r>
              <a:rPr lang="en-US" b="1" dirty="0" smtClean="0"/>
              <a:t>case </a:t>
            </a:r>
            <a:r>
              <a:rPr lang="en-US" dirty="0" smtClean="0"/>
              <a:t>by </a:t>
            </a:r>
            <a:r>
              <a:rPr lang="en-US" dirty="0"/>
              <a:t>tightening eligibility, raising retirement ages, increasing service period, reducing benefits levels (often through tightening pension indexation), and phasing out early retirement programs. </a:t>
            </a:r>
            <a:r>
              <a:rPr lang="en-US" dirty="0" smtClean="0"/>
              <a:t> </a:t>
            </a:r>
          </a:p>
          <a:p>
            <a:r>
              <a:rPr lang="en-US" dirty="0" smtClean="0"/>
              <a:t>Several </a:t>
            </a:r>
            <a:r>
              <a:rPr lang="en-US" dirty="0"/>
              <a:t>consultations advocated expansion of private pensions to supplement cuts in public pension. </a:t>
            </a:r>
            <a:endParaRPr lang="en-US" dirty="0" smtClean="0"/>
          </a:p>
          <a:p>
            <a:r>
              <a:rPr lang="en-US" dirty="0" smtClean="0"/>
              <a:t>No correlation between life expectancy and recommendations to increase the retirement age or scale back pensions.</a:t>
            </a:r>
            <a:endParaRPr lang="en-US" dirty="0"/>
          </a:p>
        </p:txBody>
      </p:sp>
    </p:spTree>
    <p:extLst>
      <p:ext uri="{BB962C8B-B14F-4D97-AF65-F5344CB8AC3E}">
        <p14:creationId xmlns:p14="http://schemas.microsoft.com/office/powerpoint/2010/main" val="1121830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a:t>A total of 26 consultations for 15 countries explicitly mentioned health care policies. </a:t>
            </a:r>
            <a:endParaRPr lang="en-US" dirty="0" smtClean="0"/>
          </a:p>
          <a:p>
            <a:r>
              <a:rPr lang="en-US" dirty="0" smtClean="0"/>
              <a:t>Health </a:t>
            </a:r>
            <a:r>
              <a:rPr lang="en-US" dirty="0"/>
              <a:t>care policy advice was </a:t>
            </a:r>
            <a:r>
              <a:rPr lang="en-US" dirty="0" smtClean="0"/>
              <a:t>usually framed </a:t>
            </a:r>
            <a:r>
              <a:rPr lang="en-US" dirty="0"/>
              <a:t>in terms of budget consolidation. </a:t>
            </a:r>
            <a:endParaRPr lang="en-US" dirty="0" smtClean="0"/>
          </a:p>
          <a:p>
            <a:r>
              <a:rPr lang="en-US" dirty="0" smtClean="0"/>
              <a:t>For 14 of the 15 countries, recommendations were for decreased spending on health care</a:t>
            </a:r>
            <a:endParaRPr lang="en-US" dirty="0"/>
          </a:p>
        </p:txBody>
      </p:sp>
    </p:spTree>
    <p:extLst>
      <p:ext uri="{BB962C8B-B14F-4D97-AF65-F5344CB8AC3E}">
        <p14:creationId xmlns:p14="http://schemas.microsoft.com/office/powerpoint/2010/main" val="3187276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Welfare</a:t>
            </a:r>
            <a:endParaRPr lang="en-US" dirty="0"/>
          </a:p>
        </p:txBody>
      </p:sp>
      <p:sp>
        <p:nvSpPr>
          <p:cNvPr id="3" name="Content Placeholder 2"/>
          <p:cNvSpPr>
            <a:spLocks noGrp="1"/>
          </p:cNvSpPr>
          <p:nvPr>
            <p:ph idx="1"/>
          </p:nvPr>
        </p:nvSpPr>
        <p:spPr/>
        <p:txBody>
          <a:bodyPr>
            <a:normAutofit lnSpcReduction="10000"/>
          </a:bodyPr>
          <a:lstStyle/>
          <a:p>
            <a:r>
              <a:rPr lang="en-US" dirty="0" smtClean="0"/>
              <a:t>Majority of welfare recommendations were centered on cutting expenditures, very few on alleviating </a:t>
            </a:r>
            <a:r>
              <a:rPr lang="en-US" dirty="0"/>
              <a:t>poverty and increasing the standards of living through social programs. </a:t>
            </a:r>
            <a:endParaRPr lang="en-US" dirty="0" smtClean="0"/>
          </a:p>
          <a:p>
            <a:r>
              <a:rPr lang="en-US" dirty="0" smtClean="0"/>
              <a:t>Recommendations </a:t>
            </a:r>
            <a:r>
              <a:rPr lang="en-US" dirty="0"/>
              <a:t>on unemployment benefits focused on reducing level and duration of benefits in order to strengthen job search incentives, reduce public expenditures and increase labor supply. </a:t>
            </a:r>
            <a:endParaRPr lang="en-US" dirty="0" smtClean="0"/>
          </a:p>
        </p:txBody>
      </p:sp>
    </p:spTree>
    <p:extLst>
      <p:ext uri="{BB962C8B-B14F-4D97-AF65-F5344CB8AC3E}">
        <p14:creationId xmlns:p14="http://schemas.microsoft.com/office/powerpoint/2010/main" val="2125231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62190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accent2"/>
                </a:solidFill>
                <a:latin typeface="+mj-lt"/>
                <a:ea typeface="+mj-ea"/>
                <a:cs typeface="+mj-cs"/>
              </a:defRPr>
            </a:lvl1pPr>
          </a:lstStyle>
          <a:p>
            <a:r>
              <a:rPr lang="en-US" sz="6000" dirty="0" smtClean="0"/>
              <a:t>Conclusion</a:t>
            </a:r>
            <a:endParaRPr lang="en-US" sz="6000" dirty="0"/>
          </a:p>
        </p:txBody>
      </p:sp>
    </p:spTree>
    <p:extLst>
      <p:ext uri="{BB962C8B-B14F-4D97-AF65-F5344CB8AC3E}">
        <p14:creationId xmlns:p14="http://schemas.microsoft.com/office/powerpoint/2010/main" val="531891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082" y="6126164"/>
            <a:ext cx="4413837" cy="338554"/>
          </a:xfrm>
          <a:prstGeom prst="rect">
            <a:avLst/>
          </a:prstGeom>
          <a:noFill/>
        </p:spPr>
        <p:txBody>
          <a:bodyPr wrap="none" rtlCol="0">
            <a:spAutoFit/>
          </a:bodyPr>
          <a:lstStyle/>
          <a:p>
            <a:r>
              <a:rPr lang="en-US" sz="1600" dirty="0" smtClean="0">
                <a:latin typeface="Garamond"/>
                <a:cs typeface="Garamond"/>
              </a:rPr>
              <a:t>Source: </a:t>
            </a:r>
            <a:r>
              <a:rPr lang="en-US" sz="1600" i="1" dirty="0" smtClean="0">
                <a:latin typeface="Garamond"/>
                <a:cs typeface="Garamond"/>
              </a:rPr>
              <a:t>Euro Area Policies: 2013 Article IV Consultation</a:t>
            </a:r>
            <a:r>
              <a:rPr lang="en-US" sz="1600" dirty="0" smtClean="0">
                <a:latin typeface="Garamond"/>
                <a:cs typeface="Garamond"/>
              </a:rPr>
              <a:t>.</a:t>
            </a:r>
            <a:endParaRPr lang="en-US" sz="1600" dirty="0">
              <a:latin typeface="Garamond"/>
              <a:cs typeface="Garamond"/>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1497" y="630936"/>
            <a:ext cx="6641006" cy="55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770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6899"/>
            <a:ext cx="8229600" cy="5259264"/>
          </a:xfrm>
        </p:spPr>
        <p:txBody>
          <a:bodyPr>
            <a:normAutofit/>
          </a:bodyPr>
          <a:lstStyle/>
          <a:p>
            <a:r>
              <a:rPr lang="en-US" dirty="0"/>
              <a:t>Eurozone officially out of recession but we don’t really know when or how much it recovers</a:t>
            </a:r>
            <a:endParaRPr lang="es-AR" dirty="0"/>
          </a:p>
          <a:p>
            <a:r>
              <a:rPr lang="en-US" dirty="0"/>
              <a:t>Long-term damage is enormous:  e.g.  IMF projects Spain with 25.3 percent unemployment in 2018, but very little output gap – in other words, Spain is projected to have near 25 percent unemployment as “full employment</a:t>
            </a:r>
            <a:r>
              <a:rPr lang="en-US" dirty="0" smtClean="0"/>
              <a:t>”!</a:t>
            </a:r>
            <a:endParaRPr lang="es-AR" dirty="0"/>
          </a:p>
          <a:p>
            <a:endParaRPr lang="en-US" dirty="0"/>
          </a:p>
        </p:txBody>
      </p:sp>
    </p:spTree>
    <p:extLst>
      <p:ext uri="{BB962C8B-B14F-4D97-AF65-F5344CB8AC3E}">
        <p14:creationId xmlns:p14="http://schemas.microsoft.com/office/powerpoint/2010/main" val="2733317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6899"/>
            <a:ext cx="8229600" cy="5259264"/>
          </a:xfrm>
        </p:spPr>
        <p:txBody>
          <a:bodyPr>
            <a:normAutofit/>
          </a:bodyPr>
          <a:lstStyle/>
          <a:p>
            <a:r>
              <a:rPr lang="en-US" dirty="0"/>
              <a:t>Structural flaws in the Eurozone were big part of the problem, but </a:t>
            </a:r>
            <a:r>
              <a:rPr lang="en-US" dirty="0" smtClean="0"/>
              <a:t>post-crisis macroeconomic policy is </a:t>
            </a:r>
            <a:r>
              <a:rPr lang="en-US" dirty="0"/>
              <a:t>the main cause of massive unnecessary suffering and </a:t>
            </a:r>
            <a:r>
              <a:rPr lang="en-US" dirty="0" smtClean="0"/>
              <a:t>damage</a:t>
            </a:r>
          </a:p>
          <a:p>
            <a:r>
              <a:rPr lang="en-US" dirty="0"/>
              <a:t>Fundamental problem:  countries forfeited control of most important macroeconomic policy (monetary, exchange rate, then fiscal)  to unelected, unaccountable authorities</a:t>
            </a:r>
          </a:p>
        </p:txBody>
      </p:sp>
    </p:spTree>
    <p:extLst>
      <p:ext uri="{BB962C8B-B14F-4D97-AF65-F5344CB8AC3E}">
        <p14:creationId xmlns:p14="http://schemas.microsoft.com/office/powerpoint/2010/main" val="873025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6899"/>
            <a:ext cx="8229600" cy="5259264"/>
          </a:xfrm>
        </p:spPr>
        <p:txBody>
          <a:bodyPr>
            <a:normAutofit lnSpcReduction="10000"/>
          </a:bodyPr>
          <a:lstStyle/>
          <a:p>
            <a:r>
              <a:rPr lang="en-US" dirty="0"/>
              <a:t>These authorities have used and prolonged the crisis to pursue “reforms” and </a:t>
            </a:r>
            <a:r>
              <a:rPr lang="en-US" dirty="0" smtClean="0"/>
              <a:t>a political/ideological agenda</a:t>
            </a:r>
          </a:p>
          <a:p>
            <a:r>
              <a:rPr lang="en-US" dirty="0"/>
              <a:t>Lack of democracy in economic policy is the central problem: about 20 governments have fallen and after two years of unnecessary damage, ECB finally ended acute crisis; but austerity continues to prevent/slow </a:t>
            </a:r>
            <a:r>
              <a:rPr lang="en-US" dirty="0" smtClean="0"/>
              <a:t>recovery</a:t>
            </a:r>
          </a:p>
          <a:p>
            <a:r>
              <a:rPr lang="en-US" dirty="0"/>
              <a:t>European voters will have to either force Troika to change policies or elect governments that refuse to accept </a:t>
            </a:r>
            <a:r>
              <a:rPr lang="en-US" dirty="0" smtClean="0"/>
              <a:t>these policies</a:t>
            </a:r>
            <a:endParaRPr lang="en-US" dirty="0"/>
          </a:p>
        </p:txBody>
      </p:sp>
    </p:spTree>
    <p:extLst>
      <p:ext uri="{BB962C8B-B14F-4D97-AF65-F5344CB8AC3E}">
        <p14:creationId xmlns:p14="http://schemas.microsoft.com/office/powerpoint/2010/main" val="114875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082" y="6126164"/>
            <a:ext cx="4413837" cy="338554"/>
          </a:xfrm>
          <a:prstGeom prst="rect">
            <a:avLst/>
          </a:prstGeom>
          <a:noFill/>
        </p:spPr>
        <p:txBody>
          <a:bodyPr wrap="none" rtlCol="0">
            <a:spAutoFit/>
          </a:bodyPr>
          <a:lstStyle/>
          <a:p>
            <a:r>
              <a:rPr lang="en-US" sz="1600" dirty="0" smtClean="0">
                <a:latin typeface="Garamond"/>
                <a:cs typeface="Garamond"/>
              </a:rPr>
              <a:t>Source: </a:t>
            </a:r>
            <a:r>
              <a:rPr lang="en-US" sz="1600" i="1" dirty="0" smtClean="0">
                <a:latin typeface="Garamond"/>
                <a:cs typeface="Garamond"/>
              </a:rPr>
              <a:t>Euro Area Policies: 2013 Article IV Consultation</a:t>
            </a:r>
            <a:r>
              <a:rPr lang="en-US" sz="1600" dirty="0" smtClean="0">
                <a:latin typeface="Garamond"/>
                <a:cs typeface="Garamond"/>
              </a:rPr>
              <a:t>.</a:t>
            </a:r>
            <a:endParaRPr lang="en-US" sz="1600" dirty="0">
              <a:latin typeface="Garamond"/>
              <a:cs typeface="Garamond"/>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0076" y="630936"/>
            <a:ext cx="5803848" cy="55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177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082" y="6126164"/>
            <a:ext cx="4413837" cy="338554"/>
          </a:xfrm>
          <a:prstGeom prst="rect">
            <a:avLst/>
          </a:prstGeom>
          <a:noFill/>
        </p:spPr>
        <p:txBody>
          <a:bodyPr wrap="none" rtlCol="0">
            <a:spAutoFit/>
          </a:bodyPr>
          <a:lstStyle/>
          <a:p>
            <a:r>
              <a:rPr lang="en-US" sz="1600" dirty="0" smtClean="0">
                <a:latin typeface="Garamond"/>
                <a:cs typeface="Garamond"/>
              </a:rPr>
              <a:t>Source: </a:t>
            </a:r>
            <a:r>
              <a:rPr lang="en-US" sz="1600" i="1" dirty="0" smtClean="0">
                <a:latin typeface="Garamond"/>
                <a:cs typeface="Garamond"/>
              </a:rPr>
              <a:t>Euro Area Policies: 2013 Article IV Consultation</a:t>
            </a:r>
            <a:r>
              <a:rPr lang="en-US" sz="1600" dirty="0" smtClean="0">
                <a:latin typeface="Garamond"/>
                <a:cs typeface="Garamond"/>
              </a:rPr>
              <a:t>.</a:t>
            </a:r>
            <a:endParaRPr lang="en-US" sz="1600" dirty="0">
              <a:latin typeface="Garamond"/>
              <a:cs typeface="Garamond"/>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3926" y="630936"/>
            <a:ext cx="7136148" cy="55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818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082" y="6126164"/>
            <a:ext cx="4413837" cy="338554"/>
          </a:xfrm>
          <a:prstGeom prst="rect">
            <a:avLst/>
          </a:prstGeom>
          <a:noFill/>
        </p:spPr>
        <p:txBody>
          <a:bodyPr wrap="none" rtlCol="0">
            <a:spAutoFit/>
          </a:bodyPr>
          <a:lstStyle/>
          <a:p>
            <a:r>
              <a:rPr lang="en-US" sz="1600" dirty="0" smtClean="0">
                <a:latin typeface="Garamond"/>
                <a:cs typeface="Garamond"/>
              </a:rPr>
              <a:t>Source: </a:t>
            </a:r>
            <a:r>
              <a:rPr lang="en-US" sz="1600" i="1" dirty="0" smtClean="0">
                <a:latin typeface="Garamond"/>
                <a:cs typeface="Garamond"/>
              </a:rPr>
              <a:t>Euro Area Policies: 2013 Article IV Consultation</a:t>
            </a:r>
            <a:r>
              <a:rPr lang="en-US" sz="1600" dirty="0" smtClean="0">
                <a:latin typeface="Garamond"/>
                <a:cs typeface="Garamond"/>
              </a:rPr>
              <a:t>.</a:t>
            </a:r>
            <a:endParaRPr lang="en-US" sz="1600" dirty="0">
              <a:latin typeface="Garamond"/>
              <a:cs typeface="Garamond"/>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9662" y="630936"/>
            <a:ext cx="7264676" cy="55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378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082" y="6126164"/>
            <a:ext cx="4413837" cy="338554"/>
          </a:xfrm>
          <a:prstGeom prst="rect">
            <a:avLst/>
          </a:prstGeom>
          <a:noFill/>
        </p:spPr>
        <p:txBody>
          <a:bodyPr wrap="none" rtlCol="0">
            <a:spAutoFit/>
          </a:bodyPr>
          <a:lstStyle/>
          <a:p>
            <a:r>
              <a:rPr lang="en-US" sz="1600" dirty="0" smtClean="0">
                <a:latin typeface="Garamond"/>
                <a:cs typeface="Garamond"/>
              </a:rPr>
              <a:t>Source: </a:t>
            </a:r>
            <a:r>
              <a:rPr lang="en-US" sz="1600" i="1" dirty="0" smtClean="0">
                <a:latin typeface="Garamond"/>
                <a:cs typeface="Garamond"/>
              </a:rPr>
              <a:t>Euro Area Policies: 2013 Article IV Consultation</a:t>
            </a:r>
            <a:r>
              <a:rPr lang="en-US" sz="1600" dirty="0" smtClean="0">
                <a:latin typeface="Garamond"/>
                <a:cs typeface="Garamond"/>
              </a:rPr>
              <a:t>.</a:t>
            </a:r>
            <a:endParaRPr lang="en-US" sz="1600" dirty="0">
              <a:latin typeface="Garamond"/>
              <a:cs typeface="Garamond"/>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9807" y="1261872"/>
            <a:ext cx="7114390" cy="55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602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082" y="6126164"/>
            <a:ext cx="4413837" cy="338554"/>
          </a:xfrm>
          <a:prstGeom prst="rect">
            <a:avLst/>
          </a:prstGeom>
          <a:noFill/>
        </p:spPr>
        <p:txBody>
          <a:bodyPr wrap="none" rtlCol="0">
            <a:spAutoFit/>
          </a:bodyPr>
          <a:lstStyle/>
          <a:p>
            <a:r>
              <a:rPr lang="en-US" sz="1600" dirty="0" smtClean="0">
                <a:latin typeface="Garamond"/>
                <a:cs typeface="Garamond"/>
              </a:rPr>
              <a:t>Source: </a:t>
            </a:r>
            <a:r>
              <a:rPr lang="en-US" sz="1600" i="1" dirty="0" smtClean="0">
                <a:latin typeface="Garamond"/>
                <a:cs typeface="Garamond"/>
              </a:rPr>
              <a:t>Euro Area Policies: 2013 Article IV Consultation</a:t>
            </a:r>
            <a:r>
              <a:rPr lang="en-US" sz="1600" dirty="0" smtClean="0">
                <a:latin typeface="Garamond"/>
                <a:cs typeface="Garamond"/>
              </a:rPr>
              <a:t>.</a:t>
            </a:r>
            <a:endParaRPr lang="en-US" sz="1600" dirty="0">
              <a:latin typeface="Garamond"/>
              <a:cs typeface="Garamond"/>
            </a:endParaRPr>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5644" y="630936"/>
            <a:ext cx="6072712" cy="559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369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Quick Template">
  <a:themeElements>
    <a:clrScheme name="CEPR">
      <a:dk1>
        <a:sysClr val="windowText" lastClr="000000"/>
      </a:dk1>
      <a:lt1>
        <a:sysClr val="window" lastClr="FFFFFF"/>
      </a:lt1>
      <a:dk2>
        <a:srgbClr val="1F497D"/>
      </a:dk2>
      <a:lt2>
        <a:srgbClr val="EEECE1"/>
      </a:lt2>
      <a:accent1>
        <a:srgbClr val="C4BD97"/>
      </a:accent1>
      <a:accent2>
        <a:srgbClr val="17365D"/>
      </a:accent2>
      <a:accent3>
        <a:srgbClr val="C6D9F0"/>
      </a:accent3>
      <a:accent4>
        <a:srgbClr val="548DD4"/>
      </a:accent4>
      <a:accent5>
        <a:srgbClr val="938953"/>
      </a:accent5>
      <a:accent6>
        <a:srgbClr val="1F497D"/>
      </a:accent6>
      <a:hlink>
        <a:srgbClr val="548DD4"/>
      </a:hlink>
      <a:folHlink>
        <a:srgbClr val="548DD4"/>
      </a:folHlink>
    </a:clrScheme>
    <a:fontScheme name="CEPR Presenta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Quick Template">
  <a:themeElements>
    <a:clrScheme name="CEPR">
      <a:dk1>
        <a:sysClr val="windowText" lastClr="000000"/>
      </a:dk1>
      <a:lt1>
        <a:sysClr val="window" lastClr="FFFFFF"/>
      </a:lt1>
      <a:dk2>
        <a:srgbClr val="1F497D"/>
      </a:dk2>
      <a:lt2>
        <a:srgbClr val="EEECE1"/>
      </a:lt2>
      <a:accent1>
        <a:srgbClr val="C4BD97"/>
      </a:accent1>
      <a:accent2>
        <a:srgbClr val="17365D"/>
      </a:accent2>
      <a:accent3>
        <a:srgbClr val="C6D9F0"/>
      </a:accent3>
      <a:accent4>
        <a:srgbClr val="548DD4"/>
      </a:accent4>
      <a:accent5>
        <a:srgbClr val="938953"/>
      </a:accent5>
      <a:accent6>
        <a:srgbClr val="1F497D"/>
      </a:accent6>
      <a:hlink>
        <a:srgbClr val="548DD4"/>
      </a:hlink>
      <a:folHlink>
        <a:srgbClr val="548DD4"/>
      </a:folHlink>
    </a:clrScheme>
    <a:fontScheme name="CEPR Presenta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Quick Template</Template>
  <TotalTime>3754</TotalTime>
  <Words>1566</Words>
  <Application>Microsoft Office PowerPoint</Application>
  <PresentationFormat>On-screen Show (4:3)</PresentationFormat>
  <Paragraphs>159</Paragraphs>
  <Slides>42</Slides>
  <Notes>2</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Quick Template</vt:lpstr>
      <vt:lpstr>1_Quick Template</vt:lpstr>
      <vt:lpstr>1_Office Theme</vt:lpstr>
      <vt:lpstr>The Prolonged Destructive Impact of Macroeconomic Policy in Europe: Economic and Political Agendas October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IMF Article IV Consultations in Europe</vt:lpstr>
      <vt:lpstr>Evidence of a consistent pattern of policy recommendations:</vt:lpstr>
      <vt:lpstr>PowerPoint Presentation</vt:lpstr>
      <vt:lpstr>PowerPoint Presentation</vt:lpstr>
      <vt:lpstr>PowerPoint Presentation</vt:lpstr>
      <vt:lpstr>PowerPoint Presentation</vt:lpstr>
      <vt:lpstr>PowerPoint Presentation</vt:lpstr>
      <vt:lpstr>PowerPoint Presentation</vt:lpstr>
      <vt:lpstr>Labor Supply</vt:lpstr>
      <vt:lpstr>PowerPoint Presentation</vt:lpstr>
      <vt:lpstr>Social Policy</vt:lpstr>
      <vt:lpstr>PowerPoint Presentation</vt:lpstr>
      <vt:lpstr>Pensions</vt:lpstr>
      <vt:lpstr>Healthcare</vt:lpstr>
      <vt:lpstr>Welfare</vt:lpstr>
      <vt:lpstr>PowerPoint Presentation</vt:lpstr>
      <vt:lpstr>PowerPoint Presentation</vt:lpstr>
      <vt:lpstr>PowerPoint Presentation</vt:lpstr>
      <vt:lpstr>PowerPoint Presentation</vt:lpstr>
    </vt:vector>
  </TitlesOfParts>
  <Company>CEPR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Eurozone Crisis: Unnecessary and Self-Inflicted</dc:title>
  <dc:creator>Juan Montecino</dc:creator>
  <cp:lastModifiedBy>Mark</cp:lastModifiedBy>
  <cp:revision>181</cp:revision>
  <cp:lastPrinted>2012-05-16T22:12:52Z</cp:lastPrinted>
  <dcterms:created xsi:type="dcterms:W3CDTF">2012-05-16T18:34:10Z</dcterms:created>
  <dcterms:modified xsi:type="dcterms:W3CDTF">2013-10-12T18:17:14Z</dcterms:modified>
</cp:coreProperties>
</file>