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0" r:id="rId1"/>
  </p:sldMasterIdLst>
  <p:notesMasterIdLst>
    <p:notesMasterId r:id="rId34"/>
  </p:notesMasterIdLst>
  <p:sldIdLst>
    <p:sldId id="260" r:id="rId2"/>
    <p:sldId id="310" r:id="rId3"/>
    <p:sldId id="312" r:id="rId4"/>
    <p:sldId id="315" r:id="rId5"/>
    <p:sldId id="316" r:id="rId6"/>
    <p:sldId id="271" r:id="rId7"/>
    <p:sldId id="277" r:id="rId8"/>
    <p:sldId id="278" r:id="rId9"/>
    <p:sldId id="279" r:id="rId10"/>
    <p:sldId id="280" r:id="rId11"/>
    <p:sldId id="295" r:id="rId12"/>
    <p:sldId id="321" r:id="rId13"/>
    <p:sldId id="324" r:id="rId14"/>
    <p:sldId id="325" r:id="rId15"/>
    <p:sldId id="285" r:id="rId16"/>
    <p:sldId id="286" r:id="rId17"/>
    <p:sldId id="302" r:id="rId18"/>
    <p:sldId id="287" r:id="rId19"/>
    <p:sldId id="288" r:id="rId20"/>
    <p:sldId id="326" r:id="rId21"/>
    <p:sldId id="303" r:id="rId22"/>
    <p:sldId id="304" r:id="rId23"/>
    <p:sldId id="305" r:id="rId24"/>
    <p:sldId id="306" r:id="rId25"/>
    <p:sldId id="307" r:id="rId26"/>
    <p:sldId id="327" r:id="rId27"/>
    <p:sldId id="289" r:id="rId28"/>
    <p:sldId id="328" r:id="rId29"/>
    <p:sldId id="291" r:id="rId30"/>
    <p:sldId id="292" r:id="rId31"/>
    <p:sldId id="330" r:id="rId32"/>
    <p:sldId id="331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92" autoAdjust="0"/>
    <p:restoredTop sz="90987" autoAdjust="0"/>
  </p:normalViewPr>
  <p:slideViewPr>
    <p:cSldViewPr>
      <p:cViewPr>
        <p:scale>
          <a:sx n="100" d="100"/>
          <a:sy n="100" d="100"/>
        </p:scale>
        <p:origin x="-992" y="-80"/>
      </p:cViewPr>
      <p:guideLst>
        <p:guide orient="horz" pos="3488"/>
        <p:guide pos="9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CEPR%20stuff:imf%20eurozone%20presentation: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:Documents:Microsoft%20User%20Data:Office%202011%20AutoRecovery: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8311461067366"/>
          <c:y val="0.216541234977207"/>
          <c:w val="0.872279965004374"/>
          <c:h val="0.7142857142857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0.0"/>
                  <c:y val="0.031578947368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Sheet3!$B$177:$B$186</c:f>
              <c:numCache>
                <c:formatCode>General</c:formatCode>
                <c:ptCount val="10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</c:numCache>
            </c:numRef>
          </c:cat>
          <c:val>
            <c:numRef>
              <c:f>Sheet3!$P$103:$P$112</c:f>
              <c:numCache>
                <c:formatCode>0</c:formatCode>
                <c:ptCount val="10"/>
                <c:pt idx="0">
                  <c:v>0.0</c:v>
                </c:pt>
                <c:pt idx="1">
                  <c:v>3.032381348865742</c:v>
                </c:pt>
                <c:pt idx="2">
                  <c:v>10.51771217531967</c:v>
                </c:pt>
                <c:pt idx="3">
                  <c:v>10.92468108588411</c:v>
                </c:pt>
                <c:pt idx="4">
                  <c:v>12.05996305529793</c:v>
                </c:pt>
                <c:pt idx="5">
                  <c:v>13.56344623827996</c:v>
                </c:pt>
                <c:pt idx="6">
                  <c:v>14.83870365265272</c:v>
                </c:pt>
                <c:pt idx="7">
                  <c:v>15.82874429893197</c:v>
                </c:pt>
                <c:pt idx="8">
                  <c:v>16.43458452336555</c:v>
                </c:pt>
                <c:pt idx="9">
                  <c:v>16.92798355529159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6027128"/>
        <c:axId val="596030168"/>
      </c:barChart>
      <c:catAx>
        <c:axId val="596027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596030168"/>
        <c:crosses val="autoZero"/>
        <c:auto val="1"/>
        <c:lblAlgn val="ctr"/>
        <c:lblOffset val="100"/>
        <c:noMultiLvlLbl val="0"/>
      </c:catAx>
      <c:valAx>
        <c:axId val="596030168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59602712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500170793445"/>
          <c:y val="0.04"/>
          <c:w val="0.877688770549955"/>
          <c:h val="0.848708661417323"/>
        </c:manualLayout>
      </c:layout>
      <c:lineChart>
        <c:grouping val="standard"/>
        <c:varyColors val="0"/>
        <c:ser>
          <c:idx val="1"/>
          <c:order val="0"/>
          <c:tx>
            <c:v>Trend</c:v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Sheet3!$M$177:$M$186</c:f>
              <c:numCache>
                <c:formatCode>0</c:formatCode>
                <c:ptCount val="10"/>
                <c:pt idx="0">
                  <c:v>99.14376568270177</c:v>
                </c:pt>
                <c:pt idx="1">
                  <c:v>102.4602383833941</c:v>
                </c:pt>
                <c:pt idx="2">
                  <c:v>105.8876509006114</c:v>
                </c:pt>
                <c:pt idx="3">
                  <c:v>109.4297142984876</c:v>
                </c:pt>
                <c:pt idx="4">
                  <c:v>113.0902637805093</c:v>
                </c:pt>
                <c:pt idx="5">
                  <c:v>116.8732628421194</c:v>
                </c:pt>
                <c:pt idx="6">
                  <c:v>120.7828075622303</c:v>
                </c:pt>
                <c:pt idx="7">
                  <c:v>124.8231310382933</c:v>
                </c:pt>
                <c:pt idx="8">
                  <c:v>128.9986079697255</c:v>
                </c:pt>
                <c:pt idx="9">
                  <c:v>133.3137593946581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Sheet3!$O$2</c:f>
              <c:strCache>
                <c:ptCount val="1"/>
                <c:pt idx="0">
                  <c:v>WEO (spring)</c:v>
                </c:pt>
              </c:strCache>
            </c:strRef>
          </c:tx>
          <c:spPr>
            <a:ln w="38100">
              <a:solidFill>
                <a:schemeClr val="accent4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Sheet3!$N$177:$N$186</c:f>
              <c:numCache>
                <c:formatCode>0</c:formatCode>
                <c:ptCount val="10"/>
                <c:pt idx="0">
                  <c:v>99.14376568270177</c:v>
                </c:pt>
                <c:pt idx="1">
                  <c:v>100.0</c:v>
                </c:pt>
                <c:pt idx="2">
                  <c:v>96.27756608767552</c:v>
                </c:pt>
                <c:pt idx="3">
                  <c:v>96.13641281528407</c:v>
                </c:pt>
                <c:pt idx="4">
                  <c:v>96.93360637296277</c:v>
                </c:pt>
                <c:pt idx="5">
                  <c:v>98.49746998880807</c:v>
                </c:pt>
                <c:pt idx="6">
                  <c:v>100.2388857919558</c:v>
                </c:pt>
                <c:pt idx="7">
                  <c:v>102.1787759933393</c:v>
                </c:pt>
                <c:pt idx="8">
                  <c:v>104.049021026822</c:v>
                </c:pt>
                <c:pt idx="9">
                  <c:v>105.8590788781682</c:v>
                </c:pt>
              </c:numCache>
            </c:numRef>
          </c:val>
          <c:smooth val="1"/>
        </c:ser>
        <c:ser>
          <c:idx val="0"/>
          <c:order val="2"/>
          <c:tx>
            <c:strRef>
              <c:f>Sheet3!$P$2</c:f>
              <c:strCache>
                <c:ptCount val="1"/>
                <c:pt idx="0">
                  <c:v>WEO (fall)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Sheet3!$O$177:$O$186</c:f>
              <c:numCache>
                <c:formatCode>General</c:formatCode>
                <c:ptCount val="10"/>
                <c:pt idx="0" formatCode="0">
                  <c:v>99.14376568270177</c:v>
                </c:pt>
                <c:pt idx="1">
                  <c:v>100.0</c:v>
                </c:pt>
                <c:pt idx="2" formatCode="0">
                  <c:v>96.278</c:v>
                </c:pt>
                <c:pt idx="3" formatCode="0">
                  <c:v>96.13647133999999</c:v>
                </c:pt>
                <c:pt idx="4" formatCode="0">
                  <c:v>96.88152899288497</c:v>
                </c:pt>
                <c:pt idx="5" formatCode="0">
                  <c:v>97.9695085634751</c:v>
                </c:pt>
                <c:pt idx="6" formatCode="0">
                  <c:v>99.70258916996297</c:v>
                </c:pt>
                <c:pt idx="7" formatCode="0">
                  <c:v>101.5600484061994</c:v>
                </c:pt>
                <c:pt idx="8" formatCode="0">
                  <c:v>103.5353913477</c:v>
                </c:pt>
                <c:pt idx="9" formatCode="0">
                  <c:v>105.445619318065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8860264"/>
        <c:axId val="598863352"/>
      </c:lineChart>
      <c:catAx>
        <c:axId val="598860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8863352"/>
        <c:crosses val="autoZero"/>
        <c:auto val="1"/>
        <c:lblAlgn val="ctr"/>
        <c:lblOffset val="100"/>
        <c:noMultiLvlLbl val="0"/>
      </c:catAx>
      <c:valAx>
        <c:axId val="598863352"/>
        <c:scaling>
          <c:orientation val="minMax"/>
          <c:min val="85.0"/>
        </c:scaling>
        <c:delete val="0"/>
        <c:axPos val="l"/>
        <c:numFmt formatCode="0" sourceLinked="0"/>
        <c:majorTickMark val="out"/>
        <c:minorTickMark val="none"/>
        <c:tickLblPos val="nextTo"/>
        <c:crossAx val="598860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333546460196"/>
          <c:y val="0.0442325863113265"/>
          <c:w val="0.386666549884824"/>
          <c:h val="0.151534585099939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8311461067366"/>
          <c:y val="0.216541234977207"/>
          <c:w val="0.872279965004374"/>
          <c:h val="0.7142857142857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0.00222222222222222"/>
                  <c:y val="0.031578947368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Sheet3!$B$177:$B$186</c:f>
              <c:numCache>
                <c:formatCode>General</c:formatCode>
                <c:ptCount val="10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</c:numCache>
            </c:numRef>
          </c:cat>
          <c:val>
            <c:numRef>
              <c:f>Sheet3!$G$211:$G$220</c:f>
              <c:numCache>
                <c:formatCode>0</c:formatCode>
                <c:ptCount val="10"/>
                <c:pt idx="0">
                  <c:v>0.0</c:v>
                </c:pt>
                <c:pt idx="1">
                  <c:v>5.461785749804449</c:v>
                </c:pt>
                <c:pt idx="2">
                  <c:v>8.311067089269827</c:v>
                </c:pt>
                <c:pt idx="3">
                  <c:v>15.44978341564445</c:v>
                </c:pt>
                <c:pt idx="4">
                  <c:v>32.0159454330928</c:v>
                </c:pt>
                <c:pt idx="5">
                  <c:v>23.45714887505346</c:v>
                </c:pt>
                <c:pt idx="6">
                  <c:v>15.49976869093832</c:v>
                </c:pt>
                <c:pt idx="7">
                  <c:v>7.790906017643124</c:v>
                </c:pt>
                <c:pt idx="8">
                  <c:v>1.257116423213162</c:v>
                </c:pt>
                <c:pt idx="9">
                  <c:v>-5.032799003326971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8901352"/>
        <c:axId val="598904440"/>
      </c:barChart>
      <c:catAx>
        <c:axId val="598901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598904440"/>
        <c:crosses val="autoZero"/>
        <c:auto val="1"/>
        <c:lblAlgn val="ctr"/>
        <c:lblOffset val="100"/>
        <c:noMultiLvlLbl val="0"/>
      </c:catAx>
      <c:valAx>
        <c:axId val="598904440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5989013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500170793445"/>
          <c:y val="0.04"/>
          <c:w val="0.877688770549955"/>
          <c:h val="0.848708661417323"/>
        </c:manualLayout>
      </c:layout>
      <c:lineChart>
        <c:grouping val="standard"/>
        <c:varyColors val="0"/>
        <c:ser>
          <c:idx val="1"/>
          <c:order val="0"/>
          <c:tx>
            <c:v>Trend</c:v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Sheet3!$A$211:$A$220</c:f>
              <c:numCache>
                <c:formatCode>General</c:formatCode>
                <c:ptCount val="10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</c:numCache>
            </c:numRef>
          </c:cat>
          <c:val>
            <c:numRef>
              <c:f>Sheet3!$E$211:$E$220</c:f>
              <c:numCache>
                <c:formatCode>0</c:formatCode>
                <c:ptCount val="10"/>
                <c:pt idx="0" formatCode="General">
                  <c:v>100.0</c:v>
                </c:pt>
                <c:pt idx="1">
                  <c:v>101.8915249299338</c:v>
                </c:pt>
                <c:pt idx="2">
                  <c:v>103.8188285254732</c:v>
                </c:pt>
                <c:pt idx="3">
                  <c:v>105.7825875489978</c:v>
                </c:pt>
                <c:pt idx="4">
                  <c:v>107.7834915640161</c:v>
                </c:pt>
                <c:pt idx="5">
                  <c:v>109.8222431773026</c:v>
                </c:pt>
                <c:pt idx="6">
                  <c:v>111.8995582856138</c:v>
                </c:pt>
                <c:pt idx="7">
                  <c:v>114.016166327072</c:v>
                </c:pt>
                <c:pt idx="8">
                  <c:v>116.1728105373034</c:v>
                </c:pt>
                <c:pt idx="9">
                  <c:v>118.3702482104212</c:v>
                </c:pt>
              </c:numCache>
            </c:numRef>
          </c:val>
          <c:smooth val="1"/>
        </c:ser>
        <c:ser>
          <c:idx val="2"/>
          <c:order val="1"/>
          <c:tx>
            <c:v>Actual GDP</c:v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dLbls>
            <c:dLbl>
              <c:idx val="1"/>
              <c:layout>
                <c:manualLayout>
                  <c:x val="-0.0382675413626689"/>
                  <c:y val="-0.027692307692307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Sheet3!$A$211:$A$220</c:f>
              <c:numCache>
                <c:formatCode>General</c:formatCode>
                <c:ptCount val="10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</c:numCache>
            </c:numRef>
          </c:cat>
          <c:val>
            <c:numRef>
              <c:f>Sheet3!$F$211:$F$220</c:f>
              <c:numCache>
                <c:formatCode>0</c:formatCode>
                <c:ptCount val="10"/>
                <c:pt idx="0">
                  <c:v>100.0</c:v>
                </c:pt>
                <c:pt idx="1">
                  <c:v>96.6146402751603</c:v>
                </c:pt>
                <c:pt idx="2">
                  <c:v>95.85246578718116</c:v>
                </c:pt>
                <c:pt idx="3">
                  <c:v>91.6264928520111</c:v>
                </c:pt>
                <c:pt idx="4">
                  <c:v>81.64429774783685</c:v>
                </c:pt>
                <c:pt idx="5">
                  <c:v>88.95575847814996</c:v>
                </c:pt>
                <c:pt idx="6">
                  <c:v>96.88292847152083</c:v>
                </c:pt>
                <c:pt idx="7">
                  <c:v>105.775311238603</c:v>
                </c:pt>
                <c:pt idx="8">
                  <c:v>114.7305143983646</c:v>
                </c:pt>
                <c:pt idx="9">
                  <c:v>124.643294703998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8934792"/>
        <c:axId val="598937880"/>
      </c:lineChart>
      <c:catAx>
        <c:axId val="598934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8937880"/>
        <c:crosses val="autoZero"/>
        <c:auto val="1"/>
        <c:lblAlgn val="ctr"/>
        <c:lblOffset val="100"/>
        <c:noMultiLvlLbl val="0"/>
      </c:catAx>
      <c:valAx>
        <c:axId val="598937880"/>
        <c:scaling>
          <c:orientation val="minMax"/>
          <c:min val="80.0"/>
        </c:scaling>
        <c:delete val="0"/>
        <c:axPos val="l"/>
        <c:numFmt formatCode="0" sourceLinked="0"/>
        <c:majorTickMark val="out"/>
        <c:minorTickMark val="none"/>
        <c:tickLblPos val="nextTo"/>
        <c:crossAx val="598934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333546460196"/>
          <c:y val="0.0811556632344034"/>
          <c:w val="0.210915715624535"/>
          <c:h val="0.11461150817686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Data!$B$10:$AR$10</c:f>
              <c:numCache>
                <c:formatCode>General</c:formatCode>
                <c:ptCount val="43"/>
                <c:pt idx="0">
                  <c:v>2008.0</c:v>
                </c:pt>
                <c:pt idx="12">
                  <c:v>2009.0</c:v>
                </c:pt>
                <c:pt idx="24">
                  <c:v>2010.0</c:v>
                </c:pt>
                <c:pt idx="36">
                  <c:v>2011.0</c:v>
                </c:pt>
              </c:numCache>
            </c:numRef>
          </c:cat>
          <c:val>
            <c:numRef>
              <c:f>Data!$B$12:$AN$12</c:f>
              <c:numCache>
                <c:formatCode>#,##0.0</c:formatCode>
                <c:ptCount val="39"/>
                <c:pt idx="0">
                  <c:v>4.9</c:v>
                </c:pt>
                <c:pt idx="1">
                  <c:v>5.0</c:v>
                </c:pt>
                <c:pt idx="2">
                  <c:v>5.2</c:v>
                </c:pt>
                <c:pt idx="3">
                  <c:v>5.2</c:v>
                </c:pt>
                <c:pt idx="4">
                  <c:v>5.5</c:v>
                </c:pt>
                <c:pt idx="5">
                  <c:v>5.9</c:v>
                </c:pt>
                <c:pt idx="6">
                  <c:v>6.5</c:v>
                </c:pt>
                <c:pt idx="7">
                  <c:v>6.9</c:v>
                </c:pt>
                <c:pt idx="8">
                  <c:v>7.2</c:v>
                </c:pt>
                <c:pt idx="9">
                  <c:v>7.5</c:v>
                </c:pt>
                <c:pt idx="10">
                  <c:v>7.9</c:v>
                </c:pt>
                <c:pt idx="11">
                  <c:v>8.5</c:v>
                </c:pt>
                <c:pt idx="12">
                  <c:v>9.5</c:v>
                </c:pt>
                <c:pt idx="13">
                  <c:v>10.4</c:v>
                </c:pt>
                <c:pt idx="14">
                  <c:v>11.0</c:v>
                </c:pt>
                <c:pt idx="15">
                  <c:v>11.5</c:v>
                </c:pt>
                <c:pt idx="16">
                  <c:v>11.8</c:v>
                </c:pt>
                <c:pt idx="17">
                  <c:v>12.1</c:v>
                </c:pt>
                <c:pt idx="18">
                  <c:v>12.4</c:v>
                </c:pt>
                <c:pt idx="19">
                  <c:v>12.6</c:v>
                </c:pt>
                <c:pt idx="20">
                  <c:v>12.7</c:v>
                </c:pt>
                <c:pt idx="21">
                  <c:v>12.6</c:v>
                </c:pt>
                <c:pt idx="22">
                  <c:v>12.7</c:v>
                </c:pt>
                <c:pt idx="23">
                  <c:v>12.8</c:v>
                </c:pt>
                <c:pt idx="24">
                  <c:v>13.0</c:v>
                </c:pt>
                <c:pt idx="25">
                  <c:v>13.0</c:v>
                </c:pt>
                <c:pt idx="26">
                  <c:v>13.2</c:v>
                </c:pt>
                <c:pt idx="27">
                  <c:v>13.4</c:v>
                </c:pt>
                <c:pt idx="28">
                  <c:v>13.6</c:v>
                </c:pt>
                <c:pt idx="29">
                  <c:v>13.7</c:v>
                </c:pt>
                <c:pt idx="30">
                  <c:v>13.7</c:v>
                </c:pt>
                <c:pt idx="31">
                  <c:v>13.8</c:v>
                </c:pt>
                <c:pt idx="32">
                  <c:v>13.9</c:v>
                </c:pt>
                <c:pt idx="33">
                  <c:v>14.1</c:v>
                </c:pt>
                <c:pt idx="34">
                  <c:v>14.3</c:v>
                </c:pt>
                <c:pt idx="35">
                  <c:v>14.5</c:v>
                </c:pt>
                <c:pt idx="36">
                  <c:v>14.3</c:v>
                </c:pt>
                <c:pt idx="37">
                  <c:v>14.2</c:v>
                </c:pt>
                <c:pt idx="38">
                  <c:v>14.1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432968"/>
        <c:axId val="599685768"/>
      </c:lineChart>
      <c:catAx>
        <c:axId val="599432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9685768"/>
        <c:crosses val="autoZero"/>
        <c:auto val="1"/>
        <c:lblAlgn val="ctr"/>
        <c:lblOffset val="100"/>
        <c:noMultiLvlLbl val="0"/>
      </c:catAx>
      <c:valAx>
        <c:axId val="599685768"/>
        <c:scaling>
          <c:orientation val="minMax"/>
          <c:max val="16.0"/>
          <c:min val="4.0"/>
        </c:scaling>
        <c:delete val="0"/>
        <c:axPos val="l"/>
        <c:numFmt formatCode="#,##0" sourceLinked="0"/>
        <c:majorTickMark val="out"/>
        <c:minorTickMark val="none"/>
        <c:tickLblPos val="nextTo"/>
        <c:crossAx val="5994329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Data!$B$10:$AR$10</c:f>
              <c:numCache>
                <c:formatCode>General</c:formatCode>
                <c:ptCount val="43"/>
                <c:pt idx="0">
                  <c:v>2008.0</c:v>
                </c:pt>
                <c:pt idx="12">
                  <c:v>2009.0</c:v>
                </c:pt>
                <c:pt idx="24">
                  <c:v>2010.0</c:v>
                </c:pt>
                <c:pt idx="36">
                  <c:v>2011.0</c:v>
                </c:pt>
              </c:numCache>
            </c:numRef>
          </c:cat>
          <c:val>
            <c:numRef>
              <c:f>Data!$B$13:$AN$13</c:f>
              <c:numCache>
                <c:formatCode>#,##0.0</c:formatCode>
                <c:ptCount val="39"/>
                <c:pt idx="0">
                  <c:v>7.8</c:v>
                </c:pt>
                <c:pt idx="1">
                  <c:v>7.8</c:v>
                </c:pt>
                <c:pt idx="2">
                  <c:v>7.8</c:v>
                </c:pt>
                <c:pt idx="3">
                  <c:v>7.5</c:v>
                </c:pt>
                <c:pt idx="4">
                  <c:v>7.5</c:v>
                </c:pt>
                <c:pt idx="5">
                  <c:v>7.5</c:v>
                </c:pt>
                <c:pt idx="6">
                  <c:v>7.6</c:v>
                </c:pt>
                <c:pt idx="7">
                  <c:v>7.6</c:v>
                </c:pt>
                <c:pt idx="8">
                  <c:v>7.6</c:v>
                </c:pt>
                <c:pt idx="9">
                  <c:v>7.9</c:v>
                </c:pt>
                <c:pt idx="10">
                  <c:v>7.9</c:v>
                </c:pt>
                <c:pt idx="11">
                  <c:v>7.9</c:v>
                </c:pt>
                <c:pt idx="12">
                  <c:v>8.8</c:v>
                </c:pt>
                <c:pt idx="13">
                  <c:v>8.8</c:v>
                </c:pt>
                <c:pt idx="14">
                  <c:v>8.8</c:v>
                </c:pt>
                <c:pt idx="15">
                  <c:v>9.2</c:v>
                </c:pt>
                <c:pt idx="16">
                  <c:v>9.2</c:v>
                </c:pt>
                <c:pt idx="17">
                  <c:v>9.2</c:v>
                </c:pt>
                <c:pt idx="18">
                  <c:v>9.8</c:v>
                </c:pt>
                <c:pt idx="19">
                  <c:v>9.8</c:v>
                </c:pt>
                <c:pt idx="20">
                  <c:v>9.8</c:v>
                </c:pt>
                <c:pt idx="21">
                  <c:v>10.2</c:v>
                </c:pt>
                <c:pt idx="22">
                  <c:v>10.2</c:v>
                </c:pt>
                <c:pt idx="23">
                  <c:v>10.2</c:v>
                </c:pt>
                <c:pt idx="24">
                  <c:v>11.0</c:v>
                </c:pt>
                <c:pt idx="25">
                  <c:v>11.0</c:v>
                </c:pt>
                <c:pt idx="26">
                  <c:v>11.0</c:v>
                </c:pt>
                <c:pt idx="27">
                  <c:v>12.2</c:v>
                </c:pt>
                <c:pt idx="28">
                  <c:v>12.2</c:v>
                </c:pt>
                <c:pt idx="29">
                  <c:v>12.2</c:v>
                </c:pt>
                <c:pt idx="30">
                  <c:v>13.0</c:v>
                </c:pt>
                <c:pt idx="31">
                  <c:v>13.0</c:v>
                </c:pt>
                <c:pt idx="32">
                  <c:v>13.0</c:v>
                </c:pt>
                <c:pt idx="33">
                  <c:v>14.1</c:v>
                </c:pt>
                <c:pt idx="34">
                  <c:v>14.1</c:v>
                </c:pt>
                <c:pt idx="35">
                  <c:v>14.1</c:v>
                </c:pt>
                <c:pt idx="36">
                  <c:v>15.0</c:v>
                </c:pt>
                <c:pt idx="37">
                  <c:v>15.0</c:v>
                </c:pt>
                <c:pt idx="38">
                  <c:v>15.0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6501080"/>
        <c:axId val="603402200"/>
      </c:lineChart>
      <c:catAx>
        <c:axId val="596501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03402200"/>
        <c:crosses val="autoZero"/>
        <c:auto val="1"/>
        <c:lblAlgn val="ctr"/>
        <c:lblOffset val="100"/>
        <c:noMultiLvlLbl val="0"/>
      </c:catAx>
      <c:valAx>
        <c:axId val="603402200"/>
        <c:scaling>
          <c:orientation val="minMax"/>
          <c:max val="16.0"/>
          <c:min val="4.0"/>
        </c:scaling>
        <c:delete val="0"/>
        <c:axPos val="l"/>
        <c:numFmt formatCode="#,##0" sourceLinked="0"/>
        <c:majorTickMark val="out"/>
        <c:minorTickMark val="none"/>
        <c:tickLblPos val="nextTo"/>
        <c:crossAx val="5965010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Data!$B$10:$AR$10</c:f>
              <c:numCache>
                <c:formatCode>General</c:formatCode>
                <c:ptCount val="43"/>
                <c:pt idx="0">
                  <c:v>2008.0</c:v>
                </c:pt>
                <c:pt idx="12">
                  <c:v>2009.0</c:v>
                </c:pt>
                <c:pt idx="24">
                  <c:v>2010.0</c:v>
                </c:pt>
                <c:pt idx="36">
                  <c:v>2011.0</c:v>
                </c:pt>
              </c:numCache>
            </c:numRef>
          </c:cat>
          <c:val>
            <c:numRef>
              <c:f>Data!$B$15:$AN$15</c:f>
              <c:numCache>
                <c:formatCode>#,##0.0</c:formatCode>
                <c:ptCount val="39"/>
                <c:pt idx="0">
                  <c:v>6.5</c:v>
                </c:pt>
                <c:pt idx="1">
                  <c:v>6.5</c:v>
                </c:pt>
                <c:pt idx="2">
                  <c:v>6.5</c:v>
                </c:pt>
                <c:pt idx="3">
                  <c:v>6.7</c:v>
                </c:pt>
                <c:pt idx="4">
                  <c:v>6.8</c:v>
                </c:pt>
                <c:pt idx="5">
                  <c:v>7.1</c:v>
                </c:pt>
                <c:pt idx="6">
                  <c:v>6.6</c:v>
                </c:pt>
                <c:pt idx="7">
                  <c:v>7.0</c:v>
                </c:pt>
                <c:pt idx="8">
                  <c:v>7.0</c:v>
                </c:pt>
                <c:pt idx="9">
                  <c:v>7.0</c:v>
                </c:pt>
                <c:pt idx="10">
                  <c:v>7.0</c:v>
                </c:pt>
                <c:pt idx="11">
                  <c:v>6.9</c:v>
                </c:pt>
                <c:pt idx="12">
                  <c:v>7.1</c:v>
                </c:pt>
                <c:pt idx="13">
                  <c:v>7.2</c:v>
                </c:pt>
                <c:pt idx="14">
                  <c:v>7.7</c:v>
                </c:pt>
                <c:pt idx="15">
                  <c:v>7.4</c:v>
                </c:pt>
                <c:pt idx="16">
                  <c:v>7.5</c:v>
                </c:pt>
                <c:pt idx="17">
                  <c:v>7.8</c:v>
                </c:pt>
                <c:pt idx="18">
                  <c:v>7.9</c:v>
                </c:pt>
                <c:pt idx="19">
                  <c:v>8.0</c:v>
                </c:pt>
                <c:pt idx="20">
                  <c:v>8.3</c:v>
                </c:pt>
                <c:pt idx="21">
                  <c:v>8.2</c:v>
                </c:pt>
                <c:pt idx="22">
                  <c:v>8.3</c:v>
                </c:pt>
                <c:pt idx="23">
                  <c:v>8.3</c:v>
                </c:pt>
                <c:pt idx="24">
                  <c:v>8.4</c:v>
                </c:pt>
                <c:pt idx="25">
                  <c:v>8.5</c:v>
                </c:pt>
                <c:pt idx="26">
                  <c:v>8.5</c:v>
                </c:pt>
                <c:pt idx="27">
                  <c:v>8.7</c:v>
                </c:pt>
                <c:pt idx="28">
                  <c:v>8.6</c:v>
                </c:pt>
                <c:pt idx="29">
                  <c:v>8.3</c:v>
                </c:pt>
                <c:pt idx="30">
                  <c:v>8.3</c:v>
                </c:pt>
                <c:pt idx="31">
                  <c:v>8.2</c:v>
                </c:pt>
                <c:pt idx="32">
                  <c:v>8.3</c:v>
                </c:pt>
                <c:pt idx="33">
                  <c:v>8.5</c:v>
                </c:pt>
                <c:pt idx="34">
                  <c:v>8.3</c:v>
                </c:pt>
                <c:pt idx="35">
                  <c:v>8.2</c:v>
                </c:pt>
                <c:pt idx="36">
                  <c:v>8.2</c:v>
                </c:pt>
                <c:pt idx="37">
                  <c:v>8.1</c:v>
                </c:pt>
                <c:pt idx="38">
                  <c:v>8.1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031000"/>
        <c:axId val="610985096"/>
      </c:lineChart>
      <c:catAx>
        <c:axId val="599031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10985096"/>
        <c:crosses val="autoZero"/>
        <c:auto val="1"/>
        <c:lblAlgn val="ctr"/>
        <c:lblOffset val="100"/>
        <c:noMultiLvlLbl val="0"/>
      </c:catAx>
      <c:valAx>
        <c:axId val="610985096"/>
        <c:scaling>
          <c:orientation val="minMax"/>
          <c:max val="16.0"/>
          <c:min val="4.0"/>
        </c:scaling>
        <c:delete val="0"/>
        <c:axPos val="l"/>
        <c:numFmt formatCode="#,##0" sourceLinked="0"/>
        <c:majorTickMark val="out"/>
        <c:minorTickMark val="none"/>
        <c:tickLblPos val="nextTo"/>
        <c:crossAx val="5990310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Data!$B$10:$AR$10</c:f>
              <c:numCache>
                <c:formatCode>General</c:formatCode>
                <c:ptCount val="43"/>
                <c:pt idx="0">
                  <c:v>2008.0</c:v>
                </c:pt>
                <c:pt idx="12">
                  <c:v>2009.0</c:v>
                </c:pt>
                <c:pt idx="24">
                  <c:v>2010.0</c:v>
                </c:pt>
                <c:pt idx="36">
                  <c:v>2011.0</c:v>
                </c:pt>
              </c:numCache>
            </c:numRef>
          </c:cat>
          <c:val>
            <c:numRef>
              <c:f>Data!$B$16:$AN$16</c:f>
              <c:numCache>
                <c:formatCode>#,##0.0</c:formatCode>
                <c:ptCount val="39"/>
                <c:pt idx="0">
                  <c:v>8.4</c:v>
                </c:pt>
                <c:pt idx="1">
                  <c:v>8.3</c:v>
                </c:pt>
                <c:pt idx="2">
                  <c:v>8.2</c:v>
                </c:pt>
                <c:pt idx="3">
                  <c:v>8.2</c:v>
                </c:pt>
                <c:pt idx="4">
                  <c:v>8.4</c:v>
                </c:pt>
                <c:pt idx="5">
                  <c:v>8.5</c:v>
                </c:pt>
                <c:pt idx="6">
                  <c:v>8.6</c:v>
                </c:pt>
                <c:pt idx="7">
                  <c:v>8.8</c:v>
                </c:pt>
                <c:pt idx="8">
                  <c:v>8.7</c:v>
                </c:pt>
                <c:pt idx="9">
                  <c:v>8.5</c:v>
                </c:pt>
                <c:pt idx="10">
                  <c:v>8.7</c:v>
                </c:pt>
                <c:pt idx="11">
                  <c:v>8.9</c:v>
                </c:pt>
                <c:pt idx="12">
                  <c:v>9.4</c:v>
                </c:pt>
                <c:pt idx="13">
                  <c:v>9.8</c:v>
                </c:pt>
                <c:pt idx="14">
                  <c:v>10.1</c:v>
                </c:pt>
                <c:pt idx="15">
                  <c:v>10.3</c:v>
                </c:pt>
                <c:pt idx="16">
                  <c:v>10.4</c:v>
                </c:pt>
                <c:pt idx="17">
                  <c:v>10.6</c:v>
                </c:pt>
                <c:pt idx="18">
                  <c:v>10.9</c:v>
                </c:pt>
                <c:pt idx="19">
                  <c:v>11.0</c:v>
                </c:pt>
                <c:pt idx="20">
                  <c:v>11.1</c:v>
                </c:pt>
                <c:pt idx="21">
                  <c:v>11.2</c:v>
                </c:pt>
                <c:pt idx="22">
                  <c:v>11.3</c:v>
                </c:pt>
                <c:pt idx="23">
                  <c:v>11.3</c:v>
                </c:pt>
                <c:pt idx="24">
                  <c:v>11.6</c:v>
                </c:pt>
                <c:pt idx="25">
                  <c:v>11.6</c:v>
                </c:pt>
                <c:pt idx="26">
                  <c:v>11.8</c:v>
                </c:pt>
                <c:pt idx="27">
                  <c:v>11.9</c:v>
                </c:pt>
                <c:pt idx="28">
                  <c:v>12.0</c:v>
                </c:pt>
                <c:pt idx="29">
                  <c:v>12.0</c:v>
                </c:pt>
                <c:pt idx="30">
                  <c:v>12.1</c:v>
                </c:pt>
                <c:pt idx="31">
                  <c:v>12.2</c:v>
                </c:pt>
                <c:pt idx="32">
                  <c:v>12.3</c:v>
                </c:pt>
                <c:pt idx="33">
                  <c:v>12.3</c:v>
                </c:pt>
                <c:pt idx="34">
                  <c:v>12.3</c:v>
                </c:pt>
                <c:pt idx="35">
                  <c:v>12.4</c:v>
                </c:pt>
                <c:pt idx="36">
                  <c:v>12.4</c:v>
                </c:pt>
                <c:pt idx="37">
                  <c:v>12.4</c:v>
                </c:pt>
                <c:pt idx="38">
                  <c:v>12.5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106808"/>
        <c:axId val="610816088"/>
      </c:lineChart>
      <c:catAx>
        <c:axId val="599106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10816088"/>
        <c:crosses val="autoZero"/>
        <c:auto val="1"/>
        <c:lblAlgn val="ctr"/>
        <c:lblOffset val="100"/>
        <c:noMultiLvlLbl val="0"/>
      </c:catAx>
      <c:valAx>
        <c:axId val="610816088"/>
        <c:scaling>
          <c:orientation val="minMax"/>
          <c:max val="16.0"/>
          <c:min val="4.0"/>
        </c:scaling>
        <c:delete val="0"/>
        <c:axPos val="l"/>
        <c:numFmt formatCode="#,##0" sourceLinked="0"/>
        <c:majorTickMark val="out"/>
        <c:minorTickMark val="none"/>
        <c:tickLblPos val="nextTo"/>
        <c:crossAx val="5991068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Data!$B$10:$AR$10</c:f>
              <c:numCache>
                <c:formatCode>General</c:formatCode>
                <c:ptCount val="43"/>
                <c:pt idx="0">
                  <c:v>2008.0</c:v>
                </c:pt>
                <c:pt idx="12">
                  <c:v>2009.0</c:v>
                </c:pt>
                <c:pt idx="24">
                  <c:v>2010.0</c:v>
                </c:pt>
                <c:pt idx="36">
                  <c:v>2011.0</c:v>
                </c:pt>
              </c:numCache>
            </c:numRef>
          </c:cat>
          <c:val>
            <c:numRef>
              <c:f>Data!$B$14:$AN$14</c:f>
              <c:numCache>
                <c:formatCode>#,##0.0</c:formatCode>
                <c:ptCount val="39"/>
                <c:pt idx="0">
                  <c:v>9.0</c:v>
                </c:pt>
                <c:pt idx="1">
                  <c:v>9.2</c:v>
                </c:pt>
                <c:pt idx="2">
                  <c:v>9.4</c:v>
                </c:pt>
                <c:pt idx="3">
                  <c:v>9.9</c:v>
                </c:pt>
                <c:pt idx="4">
                  <c:v>10.5</c:v>
                </c:pt>
                <c:pt idx="5">
                  <c:v>11.0</c:v>
                </c:pt>
                <c:pt idx="6">
                  <c:v>11.3</c:v>
                </c:pt>
                <c:pt idx="7">
                  <c:v>11.8</c:v>
                </c:pt>
                <c:pt idx="8">
                  <c:v>12.3</c:v>
                </c:pt>
                <c:pt idx="9">
                  <c:v>13.2</c:v>
                </c:pt>
                <c:pt idx="10">
                  <c:v>14.0</c:v>
                </c:pt>
                <c:pt idx="11">
                  <c:v>14.9</c:v>
                </c:pt>
                <c:pt idx="12">
                  <c:v>15.8</c:v>
                </c:pt>
                <c:pt idx="13">
                  <c:v>16.7</c:v>
                </c:pt>
                <c:pt idx="14">
                  <c:v>17.3</c:v>
                </c:pt>
                <c:pt idx="15">
                  <c:v>17.6</c:v>
                </c:pt>
                <c:pt idx="16">
                  <c:v>17.9</c:v>
                </c:pt>
                <c:pt idx="17">
                  <c:v>18.0</c:v>
                </c:pt>
                <c:pt idx="18">
                  <c:v>18.3</c:v>
                </c:pt>
                <c:pt idx="19">
                  <c:v>18.6</c:v>
                </c:pt>
                <c:pt idx="20">
                  <c:v>18.9</c:v>
                </c:pt>
                <c:pt idx="21">
                  <c:v>19.0</c:v>
                </c:pt>
                <c:pt idx="22">
                  <c:v>19.0</c:v>
                </c:pt>
                <c:pt idx="23">
                  <c:v>19.1</c:v>
                </c:pt>
                <c:pt idx="24">
                  <c:v>19.2</c:v>
                </c:pt>
                <c:pt idx="25">
                  <c:v>19.3</c:v>
                </c:pt>
                <c:pt idx="26">
                  <c:v>19.5</c:v>
                </c:pt>
                <c:pt idx="27">
                  <c:v>19.8</c:v>
                </c:pt>
                <c:pt idx="28">
                  <c:v>20.0</c:v>
                </c:pt>
                <c:pt idx="29">
                  <c:v>20.2</c:v>
                </c:pt>
                <c:pt idx="30">
                  <c:v>20.3</c:v>
                </c:pt>
                <c:pt idx="31">
                  <c:v>20.5</c:v>
                </c:pt>
                <c:pt idx="32">
                  <c:v>20.6</c:v>
                </c:pt>
                <c:pt idx="33">
                  <c:v>20.6</c:v>
                </c:pt>
                <c:pt idx="34">
                  <c:v>20.5</c:v>
                </c:pt>
                <c:pt idx="35">
                  <c:v>20.4</c:v>
                </c:pt>
                <c:pt idx="36">
                  <c:v>20.4</c:v>
                </c:pt>
                <c:pt idx="37">
                  <c:v>20.6</c:v>
                </c:pt>
                <c:pt idx="38">
                  <c:v>20.7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2939832"/>
        <c:axId val="596318664"/>
      </c:lineChart>
      <c:catAx>
        <c:axId val="602939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6318664"/>
        <c:crosses val="autoZero"/>
        <c:auto val="1"/>
        <c:lblAlgn val="ctr"/>
        <c:lblOffset val="100"/>
        <c:noMultiLvlLbl val="0"/>
      </c:catAx>
      <c:valAx>
        <c:axId val="596318664"/>
        <c:scaling>
          <c:orientation val="minMax"/>
          <c:max val="22.0"/>
          <c:min val="4.0"/>
        </c:scaling>
        <c:delete val="0"/>
        <c:axPos val="l"/>
        <c:numFmt formatCode="#,##0" sourceLinked="0"/>
        <c:majorTickMark val="out"/>
        <c:minorTickMark val="none"/>
        <c:tickLblPos val="nextTo"/>
        <c:crossAx val="6029398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00529809934749"/>
          <c:y val="0.0422077922077922"/>
          <c:w val="0.95748795332472"/>
          <c:h val="0.91558441558441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multiLvlStrRef>
              <c:f>'Data (2)'!$N$37:$AG$38</c:f>
              <c:multiLvlStrCache>
                <c:ptCount val="20"/>
                <c:lvl>
                  <c:pt idx="0">
                    <c:v>J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J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</c:lvl>
                <c:lvl>
                  <c:pt idx="0">
                    <c:v>2010</c:v>
                  </c:pt>
                  <c:pt idx="12">
                    <c:v>2011</c:v>
                  </c:pt>
                </c:lvl>
              </c:multiLvlStrCache>
            </c:multiLvlStrRef>
          </c:cat>
          <c:val>
            <c:numRef>
              <c:f>'Data (2)'!$N$39:$AG$39</c:f>
              <c:numCache>
                <c:formatCode>0.0</c:formatCode>
                <c:ptCount val="20"/>
                <c:pt idx="0">
                  <c:v>-2.416356877323411</c:v>
                </c:pt>
                <c:pt idx="1">
                  <c:v>-2.411873840445267</c:v>
                </c:pt>
                <c:pt idx="2">
                  <c:v>-2.409638554216875</c:v>
                </c:pt>
                <c:pt idx="3">
                  <c:v>-2.500000000000002</c:v>
                </c:pt>
                <c:pt idx="4">
                  <c:v>-1.858736059479549</c:v>
                </c:pt>
                <c:pt idx="5">
                  <c:v>-1.951672862453524</c:v>
                </c:pt>
                <c:pt idx="6">
                  <c:v>-1.218369259606367</c:v>
                </c:pt>
                <c:pt idx="7">
                  <c:v>-1.216089803554732</c:v>
                </c:pt>
                <c:pt idx="8">
                  <c:v>-1.032863849765253</c:v>
                </c:pt>
                <c:pt idx="9">
                  <c:v>-0.75258701787394</c:v>
                </c:pt>
                <c:pt idx="10">
                  <c:v>-0.847457627118653</c:v>
                </c:pt>
                <c:pt idx="11">
                  <c:v>-0.189214758751188</c:v>
                </c:pt>
                <c:pt idx="12">
                  <c:v>0.190476190476185</c:v>
                </c:pt>
                <c:pt idx="13">
                  <c:v>0.85551330798479</c:v>
                </c:pt>
                <c:pt idx="14">
                  <c:v>1.234567901234573</c:v>
                </c:pt>
                <c:pt idx="15">
                  <c:v>1.519468186134865</c:v>
                </c:pt>
                <c:pt idx="16">
                  <c:v>1.231060606060619</c:v>
                </c:pt>
                <c:pt idx="17">
                  <c:v>1.137440758293851</c:v>
                </c:pt>
                <c:pt idx="18">
                  <c:v>1.043643263757121</c:v>
                </c:pt>
                <c:pt idx="19">
                  <c:v>1.041666666666674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9564120"/>
        <c:axId val="610736520"/>
      </c:lineChart>
      <c:catAx>
        <c:axId val="599564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610736520"/>
        <c:crosses val="autoZero"/>
        <c:auto val="1"/>
        <c:lblAlgn val="ctr"/>
        <c:lblOffset val="100"/>
        <c:noMultiLvlLbl val="0"/>
      </c:catAx>
      <c:valAx>
        <c:axId val="610736520"/>
        <c:scaling>
          <c:orientation val="minMax"/>
          <c:max val="6.0"/>
          <c:min val="-3.0"/>
        </c:scaling>
        <c:delete val="0"/>
        <c:axPos val="l"/>
        <c:numFmt formatCode="0.0" sourceLinked="1"/>
        <c:majorTickMark val="out"/>
        <c:minorTickMark val="none"/>
        <c:tickLblPos val="nextTo"/>
        <c:crossAx val="5995641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00529809934749"/>
          <c:y val="0.0422077922077922"/>
          <c:w val="0.95748795332472"/>
          <c:h val="0.91558441558441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multiLvlStrRef>
              <c:f>'Data (2)'!$N$37:$AG$38</c:f>
              <c:multiLvlStrCache>
                <c:ptCount val="20"/>
                <c:lvl>
                  <c:pt idx="0">
                    <c:v>J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J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</c:lvl>
                <c:lvl>
                  <c:pt idx="0">
                    <c:v>2010</c:v>
                  </c:pt>
                  <c:pt idx="12">
                    <c:v>2011</c:v>
                  </c:pt>
                </c:lvl>
              </c:multiLvlStrCache>
            </c:multiLvlStrRef>
          </c:cat>
          <c:val>
            <c:numRef>
              <c:f>'Data (2)'!$N$40:$AG$40</c:f>
              <c:numCache>
                <c:formatCode>0.0</c:formatCode>
                <c:ptCount val="20"/>
                <c:pt idx="0">
                  <c:v>2.314898216537564</c:v>
                </c:pt>
                <c:pt idx="1">
                  <c:v>2.8605265555252</c:v>
                </c:pt>
                <c:pt idx="2">
                  <c:v>3.920342918378283</c:v>
                </c:pt>
                <c:pt idx="3">
                  <c:v>4.747510668563289</c:v>
                </c:pt>
                <c:pt idx="4">
                  <c:v>5.294430649166369</c:v>
                </c:pt>
                <c:pt idx="5">
                  <c:v>5.19169329073481</c:v>
                </c:pt>
                <c:pt idx="6">
                  <c:v>5.52575107296136</c:v>
                </c:pt>
                <c:pt idx="7">
                  <c:v>5.635707844905324</c:v>
                </c:pt>
                <c:pt idx="8">
                  <c:v>5.655367731657667</c:v>
                </c:pt>
                <c:pt idx="9">
                  <c:v>5.238137159961264</c:v>
                </c:pt>
                <c:pt idx="10">
                  <c:v>4.785233137958177</c:v>
                </c:pt>
                <c:pt idx="11">
                  <c:v>5.154188870446402</c:v>
                </c:pt>
                <c:pt idx="12">
                  <c:v>4.930011444669426</c:v>
                </c:pt>
                <c:pt idx="13">
                  <c:v>4.153750774953502</c:v>
                </c:pt>
                <c:pt idx="14">
                  <c:v>4.296640027498499</c:v>
                </c:pt>
                <c:pt idx="15">
                  <c:v>3.692072653199794</c:v>
                </c:pt>
                <c:pt idx="16">
                  <c:v>3.124736797776474</c:v>
                </c:pt>
                <c:pt idx="17">
                  <c:v>3.087825866869154</c:v>
                </c:pt>
                <c:pt idx="18">
                  <c:v>2.109811896288782</c:v>
                </c:pt>
                <c:pt idx="19">
                  <c:v>1.40845070422535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3235560"/>
        <c:axId val="603552760"/>
      </c:lineChart>
      <c:catAx>
        <c:axId val="603235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603552760"/>
        <c:crosses val="autoZero"/>
        <c:auto val="1"/>
        <c:lblAlgn val="ctr"/>
        <c:lblOffset val="100"/>
        <c:noMultiLvlLbl val="0"/>
      </c:catAx>
      <c:valAx>
        <c:axId val="603552760"/>
        <c:scaling>
          <c:orientation val="minMax"/>
          <c:max val="6.0"/>
          <c:min val="-3.0"/>
        </c:scaling>
        <c:delete val="0"/>
        <c:axPos val="l"/>
        <c:numFmt formatCode="0.0" sourceLinked="1"/>
        <c:majorTickMark val="out"/>
        <c:minorTickMark val="none"/>
        <c:tickLblPos val="nextTo"/>
        <c:crossAx val="603235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500170793445"/>
          <c:y val="0.04"/>
          <c:w val="0.877688770549955"/>
          <c:h val="0.848708661417323"/>
        </c:manualLayout>
      </c:layout>
      <c:lineChart>
        <c:grouping val="standard"/>
        <c:varyColors val="0"/>
        <c:ser>
          <c:idx val="1"/>
          <c:order val="0"/>
          <c:tx>
            <c:v>Trend</c:v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Sheet3!$M$103:$M$112</c:f>
              <c:numCache>
                <c:formatCode>0</c:formatCode>
                <c:ptCount val="10"/>
                <c:pt idx="0" formatCode="General">
                  <c:v>100.0</c:v>
                </c:pt>
                <c:pt idx="1">
                  <c:v>101.6690110038755</c:v>
                </c:pt>
                <c:pt idx="2">
                  <c:v>103.3658779850615</c:v>
                </c:pt>
                <c:pt idx="3">
                  <c:v>105.0910658628847</c:v>
                </c:pt>
                <c:pt idx="4">
                  <c:v>106.8450473162262</c:v>
                </c:pt>
                <c:pt idx="5">
                  <c:v>108.62830291303</c:v>
                </c:pt>
                <c:pt idx="6">
                  <c:v>110.4413212419716</c:v>
                </c:pt>
                <c:pt idx="7">
                  <c:v>112.2845990463256</c:v>
                </c:pt>
                <c:pt idx="8">
                  <c:v>114.1586413600662</c:v>
                </c:pt>
                <c:pt idx="9">
                  <c:v>116.0639616462404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Sheet3!$O$2</c:f>
              <c:strCache>
                <c:ptCount val="1"/>
                <c:pt idx="0">
                  <c:v>WEO (spring)</c:v>
                </c:pt>
              </c:strCache>
            </c:strRef>
          </c:tx>
          <c:spPr>
            <a:ln w="38100">
              <a:solidFill>
                <a:schemeClr val="accent4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Sheet3!$N$103:$N$112</c:f>
              <c:numCache>
                <c:formatCode>0</c:formatCode>
                <c:ptCount val="10"/>
                <c:pt idx="0">
                  <c:v>100.0</c:v>
                </c:pt>
                <c:pt idx="1">
                  <c:v>98.67675547518023</c:v>
                </c:pt>
                <c:pt idx="2">
                  <c:v>93.52839087228158</c:v>
                </c:pt>
                <c:pt idx="3">
                  <c:v>94.7403823102937</c:v>
                </c:pt>
                <c:pt idx="4">
                  <c:v>95.73700515069208</c:v>
                </c:pt>
                <c:pt idx="5">
                  <c:v>96.98561545688631</c:v>
                </c:pt>
                <c:pt idx="6">
                  <c:v>98.30917031109746</c:v>
                </c:pt>
                <c:pt idx="7">
                  <c:v>99.66530975140286</c:v>
                </c:pt>
                <c:pt idx="8">
                  <c:v>101.0606282773693</c:v>
                </c:pt>
                <c:pt idx="9">
                  <c:v>102.5057546706513</c:v>
                </c:pt>
              </c:numCache>
            </c:numRef>
          </c:val>
          <c:smooth val="1"/>
        </c:ser>
        <c:ser>
          <c:idx val="0"/>
          <c:order val="2"/>
          <c:tx>
            <c:strRef>
              <c:f>Sheet3!$P$2</c:f>
              <c:strCache>
                <c:ptCount val="1"/>
                <c:pt idx="0">
                  <c:v>WEO (fall)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Sheet3!$O$103:$O$112</c:f>
              <c:numCache>
                <c:formatCode>0</c:formatCode>
                <c:ptCount val="10"/>
                <c:pt idx="0">
                  <c:v>100.0</c:v>
                </c:pt>
                <c:pt idx="1">
                  <c:v>98.67675547518023</c:v>
                </c:pt>
                <c:pt idx="2">
                  <c:v>93.52878914204007</c:v>
                </c:pt>
                <c:pt idx="3">
                  <c:v>94.74092224932094</c:v>
                </c:pt>
                <c:pt idx="4">
                  <c:v>95.34631674249407</c:v>
                </c:pt>
                <c:pt idx="5">
                  <c:v>95.65428534557234</c:v>
                </c:pt>
                <c:pt idx="6">
                  <c:v>96.17081848643843</c:v>
                </c:pt>
                <c:pt idx="7">
                  <c:v>96.94018503432995</c:v>
                </c:pt>
                <c:pt idx="8">
                  <c:v>98.04530314372131</c:v>
                </c:pt>
                <c:pt idx="9">
                  <c:v>99.26106490270346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6095736"/>
        <c:axId val="596098776"/>
      </c:lineChart>
      <c:catAx>
        <c:axId val="596095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6098776"/>
        <c:crosses val="autoZero"/>
        <c:auto val="1"/>
        <c:lblAlgn val="ctr"/>
        <c:lblOffset val="100"/>
        <c:noMultiLvlLbl val="0"/>
      </c:catAx>
      <c:valAx>
        <c:axId val="596098776"/>
        <c:scaling>
          <c:orientation val="minMax"/>
          <c:min val="85.0"/>
        </c:scaling>
        <c:delete val="0"/>
        <c:axPos val="l"/>
        <c:numFmt formatCode="0" sourceLinked="0"/>
        <c:majorTickMark val="out"/>
        <c:minorTickMark val="none"/>
        <c:tickLblPos val="nextTo"/>
        <c:crossAx val="596095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333546460196"/>
          <c:y val="0.0442325863113265"/>
          <c:w val="0.342172667793611"/>
          <c:h val="0.151534585099939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00529809934749"/>
          <c:y val="0.0422077922077922"/>
          <c:w val="0.95748795332472"/>
          <c:h val="0.91558441558441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multiLvlStrRef>
              <c:f>'Data (2)'!$N$37:$AG$38</c:f>
              <c:multiLvlStrCache>
                <c:ptCount val="20"/>
                <c:lvl>
                  <c:pt idx="0">
                    <c:v>J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J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</c:lvl>
                <c:lvl>
                  <c:pt idx="0">
                    <c:v>2010</c:v>
                  </c:pt>
                  <c:pt idx="12">
                    <c:v>2011</c:v>
                  </c:pt>
                </c:lvl>
              </c:multiLvlStrCache>
            </c:multiLvlStrRef>
          </c:cat>
          <c:val>
            <c:numRef>
              <c:f>'Data (2)'!$N$41:$AG$41</c:f>
              <c:numCache>
                <c:formatCode>0.0</c:formatCode>
                <c:ptCount val="20"/>
                <c:pt idx="0">
                  <c:v>0.694444444444442</c:v>
                </c:pt>
                <c:pt idx="1">
                  <c:v>0.438516353005669</c:v>
                </c:pt>
                <c:pt idx="2">
                  <c:v>2.681503101058014</c:v>
                </c:pt>
                <c:pt idx="3">
                  <c:v>2.375146753364032</c:v>
                </c:pt>
                <c:pt idx="4">
                  <c:v>2.457535236718455</c:v>
                </c:pt>
                <c:pt idx="5">
                  <c:v>2.067787467409876</c:v>
                </c:pt>
                <c:pt idx="6">
                  <c:v>1.767745444655966</c:v>
                </c:pt>
                <c:pt idx="7">
                  <c:v>1.579992777175865</c:v>
                </c:pt>
                <c:pt idx="8">
                  <c:v>2.769732078204212</c:v>
                </c:pt>
                <c:pt idx="9">
                  <c:v>2.50763976271795</c:v>
                </c:pt>
                <c:pt idx="10">
                  <c:v>2.270492535979263</c:v>
                </c:pt>
                <c:pt idx="11">
                  <c:v>2.861230329041486</c:v>
                </c:pt>
                <c:pt idx="12">
                  <c:v>3.030852994555364</c:v>
                </c:pt>
                <c:pt idx="13">
                  <c:v>3.374567946152451</c:v>
                </c:pt>
                <c:pt idx="14">
                  <c:v>3.330964647361867</c:v>
                </c:pt>
                <c:pt idx="15">
                  <c:v>3.51976005645731</c:v>
                </c:pt>
                <c:pt idx="16">
                  <c:v>3.35978835978834</c:v>
                </c:pt>
                <c:pt idx="17">
                  <c:v>3.047652602836259</c:v>
                </c:pt>
                <c:pt idx="18">
                  <c:v>2.993051843933725</c:v>
                </c:pt>
                <c:pt idx="19">
                  <c:v>2.728646342547325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428936"/>
        <c:axId val="599308600"/>
      </c:lineChart>
      <c:catAx>
        <c:axId val="610428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599308600"/>
        <c:crosses val="autoZero"/>
        <c:auto val="1"/>
        <c:lblAlgn val="ctr"/>
        <c:lblOffset val="100"/>
        <c:noMultiLvlLbl val="0"/>
      </c:catAx>
      <c:valAx>
        <c:axId val="599308600"/>
        <c:scaling>
          <c:orientation val="minMax"/>
          <c:max val="6.0"/>
          <c:min val="-3.0"/>
        </c:scaling>
        <c:delete val="0"/>
        <c:axPos val="l"/>
        <c:numFmt formatCode="0.0" sourceLinked="1"/>
        <c:majorTickMark val="out"/>
        <c:minorTickMark val="none"/>
        <c:tickLblPos val="nextTo"/>
        <c:crossAx val="6104289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00529809934749"/>
          <c:y val="0.0422077922077922"/>
          <c:w val="0.95748795332472"/>
          <c:h val="0.91558441558441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multiLvlStrRef>
              <c:f>'Data (2)'!$N$37:$AG$38</c:f>
              <c:multiLvlStrCache>
                <c:ptCount val="20"/>
                <c:lvl>
                  <c:pt idx="0">
                    <c:v>J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J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</c:lvl>
                <c:lvl>
                  <c:pt idx="0">
                    <c:v>2010</c:v>
                  </c:pt>
                  <c:pt idx="12">
                    <c:v>2011</c:v>
                  </c:pt>
                </c:lvl>
              </c:multiLvlStrCache>
            </c:multiLvlStrRef>
          </c:cat>
          <c:val>
            <c:numRef>
              <c:f>'Data (2)'!$N$42:$AG$42</c:f>
              <c:numCache>
                <c:formatCode>0.0</c:formatCode>
                <c:ptCount val="20"/>
                <c:pt idx="0">
                  <c:v>1.309635173058932</c:v>
                </c:pt>
                <c:pt idx="1">
                  <c:v>1.120448179271705</c:v>
                </c:pt>
                <c:pt idx="2">
                  <c:v>1.383763837638385</c:v>
                </c:pt>
                <c:pt idx="3">
                  <c:v>1.649862511457378</c:v>
                </c:pt>
                <c:pt idx="4">
                  <c:v>1.555352241537067</c:v>
                </c:pt>
                <c:pt idx="5">
                  <c:v>1.46118721461186</c:v>
                </c:pt>
                <c:pt idx="6">
                  <c:v>1.756007393715331</c:v>
                </c:pt>
                <c:pt idx="7">
                  <c:v>1.752767527675258</c:v>
                </c:pt>
                <c:pt idx="8">
                  <c:v>1.648351648351642</c:v>
                </c:pt>
                <c:pt idx="9">
                  <c:v>2.007299270072993</c:v>
                </c:pt>
                <c:pt idx="10">
                  <c:v>1.914311759343668</c:v>
                </c:pt>
                <c:pt idx="11">
                  <c:v>2.092811646951764</c:v>
                </c:pt>
                <c:pt idx="12">
                  <c:v>1.939058171745156</c:v>
                </c:pt>
                <c:pt idx="13">
                  <c:v>2.123730378578026</c:v>
                </c:pt>
                <c:pt idx="14">
                  <c:v>2.820746132848038</c:v>
                </c:pt>
                <c:pt idx="15">
                  <c:v>2.885482416591523</c:v>
                </c:pt>
                <c:pt idx="16">
                  <c:v>2.972972972972965</c:v>
                </c:pt>
                <c:pt idx="17">
                  <c:v>2.970297029702973</c:v>
                </c:pt>
                <c:pt idx="18">
                  <c:v>2.089009990917368</c:v>
                </c:pt>
                <c:pt idx="19">
                  <c:v>2.266545784224848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780776"/>
        <c:axId val="610783784"/>
      </c:lineChart>
      <c:catAx>
        <c:axId val="610780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610783784"/>
        <c:crosses val="autoZero"/>
        <c:auto val="1"/>
        <c:lblAlgn val="ctr"/>
        <c:lblOffset val="100"/>
        <c:noMultiLvlLbl val="0"/>
      </c:catAx>
      <c:valAx>
        <c:axId val="610783784"/>
        <c:scaling>
          <c:orientation val="minMax"/>
          <c:max val="6.0"/>
          <c:min val="-3.0"/>
        </c:scaling>
        <c:delete val="0"/>
        <c:axPos val="l"/>
        <c:numFmt formatCode="0.0" sourceLinked="1"/>
        <c:majorTickMark val="out"/>
        <c:minorTickMark val="none"/>
        <c:tickLblPos val="nextTo"/>
        <c:crossAx val="6107807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00529809934749"/>
          <c:y val="0.0422077922077922"/>
          <c:w val="0.95748795332472"/>
          <c:h val="0.91558441558441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multiLvlStrRef>
              <c:f>'Data (2)'!$N$37:$AG$38</c:f>
              <c:multiLvlStrCache>
                <c:ptCount val="20"/>
                <c:lvl>
                  <c:pt idx="0">
                    <c:v>J</c:v>
                  </c:pt>
                  <c:pt idx="1">
                    <c:v>F</c:v>
                  </c:pt>
                  <c:pt idx="2">
                    <c:v>M</c:v>
                  </c:pt>
                  <c:pt idx="3">
                    <c:v>A</c:v>
                  </c:pt>
                  <c:pt idx="4">
                    <c:v>M</c:v>
                  </c:pt>
                  <c:pt idx="5">
                    <c:v>J</c:v>
                  </c:pt>
                  <c:pt idx="6">
                    <c:v>J</c:v>
                  </c:pt>
                  <c:pt idx="7">
                    <c:v>A</c:v>
                  </c:pt>
                  <c:pt idx="8">
                    <c:v>S</c:v>
                  </c:pt>
                  <c:pt idx="9">
                    <c:v>O</c:v>
                  </c:pt>
                  <c:pt idx="10">
                    <c:v>N</c:v>
                  </c:pt>
                  <c:pt idx="11">
                    <c:v>D</c:v>
                  </c:pt>
                  <c:pt idx="12">
                    <c:v>J</c:v>
                  </c:pt>
                  <c:pt idx="13">
                    <c:v>F</c:v>
                  </c:pt>
                  <c:pt idx="14">
                    <c:v>M</c:v>
                  </c:pt>
                  <c:pt idx="15">
                    <c:v>A</c:v>
                  </c:pt>
                  <c:pt idx="16">
                    <c:v>M</c:v>
                  </c:pt>
                  <c:pt idx="17">
                    <c:v>J</c:v>
                  </c:pt>
                  <c:pt idx="18">
                    <c:v>J</c:v>
                  </c:pt>
                  <c:pt idx="19">
                    <c:v>A</c:v>
                  </c:pt>
                </c:lvl>
                <c:lvl>
                  <c:pt idx="0">
                    <c:v>2010</c:v>
                  </c:pt>
                  <c:pt idx="12">
                    <c:v>2011</c:v>
                  </c:pt>
                </c:lvl>
              </c:multiLvlStrCache>
            </c:multiLvlStrRef>
          </c:cat>
          <c:val>
            <c:numRef>
              <c:f>'Data (2)'!$N$43:$AG$43</c:f>
              <c:numCache>
                <c:formatCode>0.0</c:formatCode>
                <c:ptCount val="20"/>
                <c:pt idx="0">
                  <c:v>0.0936855911560785</c:v>
                </c:pt>
                <c:pt idx="1">
                  <c:v>0.178069353327093</c:v>
                </c:pt>
                <c:pt idx="2">
                  <c:v>0.613725125534681</c:v>
                </c:pt>
                <c:pt idx="3">
                  <c:v>0.685693106004437</c:v>
                </c:pt>
                <c:pt idx="4">
                  <c:v>1.095839524517084</c:v>
                </c:pt>
                <c:pt idx="5">
                  <c:v>1.130991007694448</c:v>
                </c:pt>
                <c:pt idx="6">
                  <c:v>1.907686581053425</c:v>
                </c:pt>
                <c:pt idx="7">
                  <c:v>1.986199179410675</c:v>
                </c:pt>
                <c:pt idx="8">
                  <c:v>1.978534764349038</c:v>
                </c:pt>
                <c:pt idx="9">
                  <c:v>2.314080432956977</c:v>
                </c:pt>
                <c:pt idx="10">
                  <c:v>2.23609428864251</c:v>
                </c:pt>
                <c:pt idx="11">
                  <c:v>2.446056547619047</c:v>
                </c:pt>
                <c:pt idx="12">
                  <c:v>3.594159490827398</c:v>
                </c:pt>
                <c:pt idx="13">
                  <c:v>3.489568715501923</c:v>
                </c:pt>
                <c:pt idx="14">
                  <c:v>3.89094269870609</c:v>
                </c:pt>
                <c:pt idx="15">
                  <c:v>4.021719123872637</c:v>
                </c:pt>
                <c:pt idx="16">
                  <c:v>3.729560903913276</c:v>
                </c:pt>
                <c:pt idx="17">
                  <c:v>3.318360986341551</c:v>
                </c:pt>
                <c:pt idx="18">
                  <c:v>3.049949776276128</c:v>
                </c:pt>
                <c:pt idx="19">
                  <c:v>2.752125811465667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111144"/>
        <c:axId val="610808392"/>
      </c:lineChart>
      <c:catAx>
        <c:axId val="590111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610808392"/>
        <c:crosses val="autoZero"/>
        <c:auto val="1"/>
        <c:lblAlgn val="ctr"/>
        <c:lblOffset val="100"/>
        <c:noMultiLvlLbl val="0"/>
      </c:catAx>
      <c:valAx>
        <c:axId val="610808392"/>
        <c:scaling>
          <c:orientation val="minMax"/>
          <c:max val="6.0"/>
          <c:min val="-3.0"/>
        </c:scaling>
        <c:delete val="0"/>
        <c:axPos val="l"/>
        <c:numFmt formatCode="0.0" sourceLinked="1"/>
        <c:majorTickMark val="out"/>
        <c:minorTickMark val="none"/>
        <c:tickLblPos val="nextTo"/>
        <c:crossAx val="5901111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38093160041742"/>
          <c:y val="0.0434056761268781"/>
          <c:w val="0.925778009676501"/>
          <c:h val="0.81070708398512"/>
        </c:manualLayout>
      </c:layout>
      <c:lineChart>
        <c:grouping val="standard"/>
        <c:varyColors val="0"/>
        <c:ser>
          <c:idx val="0"/>
          <c:order val="0"/>
          <c:tx>
            <c:v>Spain</c:v>
          </c:tx>
          <c:spPr>
            <a:ln w="34925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multiLvlStrRef>
              <c:f>'Data (4)'!$C$45:$N$46</c:f>
              <c:multiLvlStrCache>
                <c:ptCount val="1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</c:lvl>
                <c:lvl>
                  <c:pt idx="0">
                    <c:v>2008</c:v>
                  </c:pt>
                  <c:pt idx="4">
                    <c:v>2009</c:v>
                  </c:pt>
                  <c:pt idx="8">
                    <c:v>2010</c:v>
                  </c:pt>
                </c:lvl>
              </c:multiLvlStrCache>
            </c:multiLvlStrRef>
          </c:cat>
          <c:val>
            <c:numRef>
              <c:f>'Data (4)'!$C$47:$N$47</c:f>
              <c:numCache>
                <c:formatCode>0</c:formatCode>
                <c:ptCount val="12"/>
                <c:pt idx="0">
                  <c:v>100.0</c:v>
                </c:pt>
                <c:pt idx="1">
                  <c:v>100.4988185875558</c:v>
                </c:pt>
                <c:pt idx="2">
                  <c:v>99.99124879670955</c:v>
                </c:pt>
                <c:pt idx="3">
                  <c:v>100.2537848954231</c:v>
                </c:pt>
                <c:pt idx="4">
                  <c:v>100.7088474665266</c:v>
                </c:pt>
                <c:pt idx="5">
                  <c:v>99.10737726437385</c:v>
                </c:pt>
                <c:pt idx="6">
                  <c:v>98.0309792596482</c:v>
                </c:pt>
                <c:pt idx="7">
                  <c:v>98.20600332545724</c:v>
                </c:pt>
                <c:pt idx="8">
                  <c:v>97.81219917738686</c:v>
                </c:pt>
                <c:pt idx="9">
                  <c:v>97.4446486391879</c:v>
                </c:pt>
                <c:pt idx="10">
                  <c:v>97.1471077273125</c:v>
                </c:pt>
                <c:pt idx="11">
                  <c:v>97.24337096350748</c:v>
                </c:pt>
              </c:numCache>
            </c:numRef>
          </c:val>
          <c:smooth val="1"/>
        </c:ser>
        <c:ser>
          <c:idx val="1"/>
          <c:order val="1"/>
          <c:tx>
            <c:v>Ireland</c:v>
          </c:tx>
          <c:spPr>
            <a:ln w="34925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'Data (4)'!$C$48:$N$48</c:f>
              <c:numCache>
                <c:formatCode>0</c:formatCode>
                <c:ptCount val="12"/>
                <c:pt idx="0">
                  <c:v>100.0</c:v>
                </c:pt>
                <c:pt idx="1">
                  <c:v>101.4953892165822</c:v>
                </c:pt>
                <c:pt idx="2">
                  <c:v>101.262773116225</c:v>
                </c:pt>
                <c:pt idx="3">
                  <c:v>101.9855445709064</c:v>
                </c:pt>
                <c:pt idx="4">
                  <c:v>102.8246240757664</c:v>
                </c:pt>
                <c:pt idx="5">
                  <c:v>100.0332308714796</c:v>
                </c:pt>
                <c:pt idx="6">
                  <c:v>97.74030073938688</c:v>
                </c:pt>
                <c:pt idx="7">
                  <c:v>96.95937525961618</c:v>
                </c:pt>
                <c:pt idx="8">
                  <c:v>94.9987538423195</c:v>
                </c:pt>
                <c:pt idx="9">
                  <c:v>93.03813242502284</c:v>
                </c:pt>
                <c:pt idx="10">
                  <c:v>91.70058984796875</c:v>
                </c:pt>
                <c:pt idx="11">
                  <c:v>91.73382071944836</c:v>
                </c:pt>
              </c:numCache>
            </c:numRef>
          </c:val>
          <c:smooth val="1"/>
        </c:ser>
        <c:ser>
          <c:idx val="2"/>
          <c:order val="2"/>
          <c:tx>
            <c:v>Portugal</c:v>
          </c:tx>
          <c:spPr>
            <a:ln w="34925">
              <a:solidFill>
                <a:schemeClr val="tx2"/>
              </a:solidFill>
            </a:ln>
          </c:spPr>
          <c:marker>
            <c:symbol val="none"/>
          </c:marker>
          <c:val>
            <c:numRef>
              <c:f>'Data (4)'!$C$49:$N$49</c:f>
              <c:numCache>
                <c:formatCode>0</c:formatCode>
                <c:ptCount val="12"/>
                <c:pt idx="0">
                  <c:v>100.0</c:v>
                </c:pt>
                <c:pt idx="1">
                  <c:v>100.1394959546173</c:v>
                </c:pt>
                <c:pt idx="2">
                  <c:v>99.95350134846088</c:v>
                </c:pt>
                <c:pt idx="3">
                  <c:v>100.8555751883195</c:v>
                </c:pt>
                <c:pt idx="4">
                  <c:v>102.1389379707988</c:v>
                </c:pt>
                <c:pt idx="5">
                  <c:v>101.7576490281782</c:v>
                </c:pt>
                <c:pt idx="6">
                  <c:v>101.5437552310983</c:v>
                </c:pt>
                <c:pt idx="7">
                  <c:v>102.0180414767972</c:v>
                </c:pt>
                <c:pt idx="8">
                  <c:v>101.7576490281782</c:v>
                </c:pt>
                <c:pt idx="9">
                  <c:v>101.3391611643262</c:v>
                </c:pt>
                <c:pt idx="10">
                  <c:v>100.8927741095508</c:v>
                </c:pt>
                <c:pt idx="11">
                  <c:v>100.781177345857</c:v>
                </c:pt>
              </c:numCache>
            </c:numRef>
          </c:val>
          <c:smooth val="1"/>
        </c:ser>
        <c:ser>
          <c:idx val="3"/>
          <c:order val="3"/>
          <c:tx>
            <c:v>Greece</c:v>
          </c:tx>
          <c:spPr>
            <a:ln w="34925">
              <a:solidFill>
                <a:schemeClr val="bg1">
                  <a:lumMod val="65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'Data (4)'!$C$50:$N$50</c:f>
              <c:numCache>
                <c:formatCode>0</c:formatCode>
                <c:ptCount val="12"/>
                <c:pt idx="0">
                  <c:v>100.0</c:v>
                </c:pt>
                <c:pt idx="1">
                  <c:v>100.3376160555191</c:v>
                </c:pt>
                <c:pt idx="2">
                  <c:v>100.0562693425865</c:v>
                </c:pt>
                <c:pt idx="3">
                  <c:v>101.1347650754947</c:v>
                </c:pt>
                <c:pt idx="4">
                  <c:v>102.6446591015662</c:v>
                </c:pt>
                <c:pt idx="5">
                  <c:v>101.7162149488887</c:v>
                </c:pt>
                <c:pt idx="6">
                  <c:v>101.097252180437</c:v>
                </c:pt>
                <c:pt idx="7">
                  <c:v>101.4254900121917</c:v>
                </c:pt>
                <c:pt idx="8">
                  <c:v>100.9565788239708</c:v>
                </c:pt>
                <c:pt idx="9">
                  <c:v>100.7127450060959</c:v>
                </c:pt>
                <c:pt idx="10">
                  <c:v>100.5251805308075</c:v>
                </c:pt>
                <c:pt idx="11">
                  <c:v>100.6470974397449</c:v>
                </c:pt>
              </c:numCache>
            </c:numRef>
          </c:val>
          <c:smooth val="1"/>
        </c:ser>
        <c:ser>
          <c:idx val="4"/>
          <c:order val="4"/>
          <c:tx>
            <c:v>Italy</c:v>
          </c:tx>
          <c:spPr>
            <a:ln w="34925">
              <a:solidFill>
                <a:schemeClr val="accent4">
                  <a:lumMod val="50000"/>
                </a:schemeClr>
              </a:solidFill>
            </a:ln>
          </c:spPr>
          <c:marker>
            <c:symbol val="none"/>
          </c:marker>
          <c:val>
            <c:numRef>
              <c:f>'Data (4)'!$C$51:$N$51</c:f>
              <c:numCache>
                <c:formatCode>0</c:formatCode>
                <c:ptCount val="12"/>
                <c:pt idx="0">
                  <c:v>100.0</c:v>
                </c:pt>
                <c:pt idx="1">
                  <c:v>100.5078954658787</c:v>
                </c:pt>
                <c:pt idx="2">
                  <c:v>100.5355988549266</c:v>
                </c:pt>
                <c:pt idx="3">
                  <c:v>102.2162711238341</c:v>
                </c:pt>
                <c:pt idx="4">
                  <c:v>104.4048388586204</c:v>
                </c:pt>
                <c:pt idx="5">
                  <c:v>103.8600055406778</c:v>
                </c:pt>
                <c:pt idx="6">
                  <c:v>103.389047926863</c:v>
                </c:pt>
                <c:pt idx="7">
                  <c:v>103.9431157078216</c:v>
                </c:pt>
                <c:pt idx="8">
                  <c:v>103.4998614830547</c:v>
                </c:pt>
                <c:pt idx="9">
                  <c:v>103.1304829624157</c:v>
                </c:pt>
                <c:pt idx="10">
                  <c:v>102.8719179979684</c:v>
                </c:pt>
                <c:pt idx="11">
                  <c:v>103.1489518884477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447144"/>
        <c:axId val="599155736"/>
      </c:lineChart>
      <c:catAx>
        <c:axId val="610447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9155736"/>
        <c:crosses val="autoZero"/>
        <c:auto val="1"/>
        <c:lblAlgn val="ctr"/>
        <c:lblOffset val="100"/>
        <c:noMultiLvlLbl val="0"/>
      </c:catAx>
      <c:valAx>
        <c:axId val="599155736"/>
        <c:scaling>
          <c:orientation val="minMax"/>
          <c:max val="105.0"/>
          <c:min val="90.0"/>
        </c:scaling>
        <c:delete val="0"/>
        <c:axPos val="l"/>
        <c:numFmt formatCode="0" sourceLinked="1"/>
        <c:majorTickMark val="out"/>
        <c:minorTickMark val="none"/>
        <c:tickLblPos val="nextTo"/>
        <c:crossAx val="610447144"/>
        <c:crosses val="autoZero"/>
        <c:crossBetween val="between"/>
        <c:majorUnit val="5.0"/>
      </c:valAx>
    </c:plotArea>
    <c:legend>
      <c:legendPos val="r"/>
      <c:layout>
        <c:manualLayout>
          <c:xMode val="edge"/>
          <c:yMode val="edge"/>
          <c:x val="0.0567786640614843"/>
          <c:y val="0.68246460669689"/>
          <c:w val="0.341634577826427"/>
          <c:h val="0.168497773005647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236732460012"/>
          <c:y val="0.0449050086355786"/>
          <c:w val="0.893476925249815"/>
          <c:h val="0.91018998272884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xcvxcv.aspx!$D$12:$D$16</c:f>
              <c:strCache>
                <c:ptCount val="5"/>
                <c:pt idx="0">
                  <c:v>Greece</c:v>
                </c:pt>
                <c:pt idx="1">
                  <c:v>Ireland*</c:v>
                </c:pt>
                <c:pt idx="2">
                  <c:v>Italy</c:v>
                </c:pt>
                <c:pt idx="3">
                  <c:v>Portugal</c:v>
                </c:pt>
                <c:pt idx="4">
                  <c:v>Spain</c:v>
                </c:pt>
              </c:strCache>
            </c:strRef>
          </c:cat>
          <c:val>
            <c:numRef>
              <c:f>xcvxcv.aspx!$E$12:$E$16</c:f>
              <c:numCache>
                <c:formatCode>0.0</c:formatCode>
                <c:ptCount val="5"/>
                <c:pt idx="0">
                  <c:v>7.649</c:v>
                </c:pt>
                <c:pt idx="1">
                  <c:v>7.73</c:v>
                </c:pt>
                <c:pt idx="2">
                  <c:v>3.335999999999998</c:v>
                </c:pt>
                <c:pt idx="3">
                  <c:v>7.441</c:v>
                </c:pt>
                <c:pt idx="4">
                  <c:v>5.171000000000001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3796008"/>
        <c:axId val="603798984"/>
      </c:barChart>
      <c:catAx>
        <c:axId val="603796008"/>
        <c:scaling>
          <c:orientation val="minMax"/>
        </c:scaling>
        <c:delete val="0"/>
        <c:axPos val="b"/>
        <c:majorTickMark val="out"/>
        <c:minorTickMark val="none"/>
        <c:tickLblPos val="high"/>
        <c:txPr>
          <a:bodyPr/>
          <a:lstStyle/>
          <a:p>
            <a:pPr>
              <a:defRPr sz="1100"/>
            </a:pPr>
            <a:endParaRPr lang="en-US"/>
          </a:p>
        </c:txPr>
        <c:crossAx val="603798984"/>
        <c:crosses val="autoZero"/>
        <c:auto val="1"/>
        <c:lblAlgn val="ctr"/>
        <c:lblOffset val="100"/>
        <c:noMultiLvlLbl val="0"/>
      </c:catAx>
      <c:valAx>
        <c:axId val="603798984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crossAx val="6037960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numFmt formatCode="#,##0.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adgs.aspx!$F$1:$M$1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2011(f)</c:v>
                </c:pt>
                <c:pt idx="3">
                  <c:v>2012(f)</c:v>
                </c:pt>
                <c:pt idx="4">
                  <c:v>2013(f)</c:v>
                </c:pt>
                <c:pt idx="5">
                  <c:v>2014(f)</c:v>
                </c:pt>
                <c:pt idx="6">
                  <c:v>2015(f)</c:v>
                </c:pt>
                <c:pt idx="7">
                  <c:v>2016(f)</c:v>
                </c:pt>
              </c:strCache>
            </c:strRef>
          </c:cat>
          <c:val>
            <c:numRef>
              <c:f>adgs.aspx!$F$19:$M$19</c:f>
              <c:numCache>
                <c:formatCode>General</c:formatCode>
                <c:ptCount val="8"/>
                <c:pt idx="0">
                  <c:v>5.244999999999998</c:v>
                </c:pt>
                <c:pt idx="1">
                  <c:v>5.472</c:v>
                </c:pt>
              </c:numCache>
            </c:numRef>
          </c:val>
          <c:smooth val="1"/>
        </c:ser>
        <c:ser>
          <c:idx val="1"/>
          <c:order val="1"/>
          <c:spPr>
            <a:ln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adgs.aspx!$F$27:$M$27</c:f>
              <c:numCache>
                <c:formatCode>0.0</c:formatCode>
                <c:ptCount val="8"/>
                <c:pt idx="1">
                  <c:v>5.472</c:v>
                </c:pt>
                <c:pt idx="2">
                  <c:v>6.688000000000001</c:v>
                </c:pt>
                <c:pt idx="3">
                  <c:v>7.665999999999998</c:v>
                </c:pt>
                <c:pt idx="4">
                  <c:v>8.417</c:v>
                </c:pt>
                <c:pt idx="5">
                  <c:v>8.453</c:v>
                </c:pt>
                <c:pt idx="6">
                  <c:v>7.872999999999998</c:v>
                </c:pt>
                <c:pt idx="7">
                  <c:v>7.207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3844840"/>
        <c:axId val="603847928"/>
      </c:lineChart>
      <c:catAx>
        <c:axId val="603844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03847928"/>
        <c:crosses val="autoZero"/>
        <c:auto val="1"/>
        <c:lblAlgn val="ctr"/>
        <c:lblOffset val="100"/>
        <c:noMultiLvlLbl val="0"/>
      </c:catAx>
      <c:valAx>
        <c:axId val="603847928"/>
        <c:scaling>
          <c:orientation val="minMax"/>
          <c:max val="9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crossAx val="6038448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8311461067366"/>
          <c:y val="0.216541234977207"/>
          <c:w val="0.872279965004374"/>
          <c:h val="0.7142857142857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0.0"/>
                  <c:y val="0.031578947368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Sheet3!$B$177:$B$186</c:f>
              <c:numCache>
                <c:formatCode>General</c:formatCode>
                <c:ptCount val="10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</c:numCache>
            </c:numRef>
          </c:cat>
          <c:val>
            <c:numRef>
              <c:f>Sheet3!$P$66:$P$75</c:f>
              <c:numCache>
                <c:formatCode>0</c:formatCode>
                <c:ptCount val="10"/>
                <c:pt idx="0">
                  <c:v>0.0</c:v>
                </c:pt>
                <c:pt idx="1">
                  <c:v>10.0945353207953</c:v>
                </c:pt>
                <c:pt idx="2">
                  <c:v>25.70096359958247</c:v>
                </c:pt>
                <c:pt idx="3">
                  <c:v>34.05692120960713</c:v>
                </c:pt>
                <c:pt idx="4">
                  <c:v>41.8387018243749</c:v>
                </c:pt>
                <c:pt idx="5">
                  <c:v>48.41449283952632</c:v>
                </c:pt>
                <c:pt idx="6">
                  <c:v>54.23584068257223</c:v>
                </c:pt>
                <c:pt idx="7">
                  <c:v>59.25066836635972</c:v>
                </c:pt>
                <c:pt idx="8">
                  <c:v>63.70112918585797</c:v>
                </c:pt>
                <c:pt idx="9">
                  <c:v>68.2613042851855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0176184"/>
        <c:axId val="590179256"/>
      </c:barChart>
      <c:catAx>
        <c:axId val="590176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590179256"/>
        <c:crosses val="autoZero"/>
        <c:auto val="1"/>
        <c:lblAlgn val="ctr"/>
        <c:lblOffset val="100"/>
        <c:noMultiLvlLbl val="0"/>
      </c:catAx>
      <c:valAx>
        <c:axId val="590179256"/>
        <c:scaling>
          <c:orientation val="minMax"/>
          <c:max val="75.0"/>
          <c:min val="0.0"/>
        </c:scaling>
        <c:delete val="0"/>
        <c:axPos val="l"/>
        <c:numFmt formatCode="0" sourceLinked="1"/>
        <c:majorTickMark val="out"/>
        <c:minorTickMark val="none"/>
        <c:tickLblPos val="nextTo"/>
        <c:crossAx val="59017618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500170793445"/>
          <c:y val="0.04"/>
          <c:w val="0.877688770549955"/>
          <c:h val="0.848708661417323"/>
        </c:manualLayout>
      </c:layout>
      <c:lineChart>
        <c:grouping val="standard"/>
        <c:varyColors val="0"/>
        <c:ser>
          <c:idx val="1"/>
          <c:order val="0"/>
          <c:tx>
            <c:v>Trend</c:v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Sheet3!$M$66:$M$75</c:f>
              <c:numCache>
                <c:formatCode>0.0</c:formatCode>
                <c:ptCount val="10"/>
                <c:pt idx="0" formatCode="General">
                  <c:v>100.0</c:v>
                </c:pt>
                <c:pt idx="1">
                  <c:v>106.18890470371</c:v>
                </c:pt>
                <c:pt idx="2">
                  <c:v>112.7608348217361</c:v>
                </c:pt>
                <c:pt idx="3">
                  <c:v>119.7394954319612</c:v>
                </c:pt>
                <c:pt idx="4">
                  <c:v>127.1500586969485</c:v>
                </c:pt>
                <c:pt idx="5">
                  <c:v>135.019254660414</c:v>
                </c:pt>
                <c:pt idx="6">
                  <c:v>143.3754676630066</c:v>
                </c:pt>
                <c:pt idx="7">
                  <c:v>152.2488387251687</c:v>
                </c:pt>
                <c:pt idx="8">
                  <c:v>161.6713742663746</c:v>
                </c:pt>
                <c:pt idx="9">
                  <c:v>171.6770615528989</c:v>
                </c:pt>
              </c:numCache>
            </c:numRef>
          </c:val>
          <c:smooth val="1"/>
        </c:ser>
        <c:ser>
          <c:idx val="2"/>
          <c:order val="1"/>
          <c:tx>
            <c:v>WEO (spring)</c:v>
          </c:tx>
          <c:spPr>
            <a:ln w="38100">
              <a:solidFill>
                <a:schemeClr val="accent4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Sheet3!$N$66:$N$75</c:f>
              <c:numCache>
                <c:formatCode>0.0</c:formatCode>
                <c:ptCount val="10"/>
                <c:pt idx="0" formatCode="General">
                  <c:v>100.0</c:v>
                </c:pt>
                <c:pt idx="1">
                  <c:v>96.45247549689456</c:v>
                </c:pt>
                <c:pt idx="2">
                  <c:v>89.1414669174584</c:v>
                </c:pt>
                <c:pt idx="3">
                  <c:v>88.2133230444405</c:v>
                </c:pt>
                <c:pt idx="4">
                  <c:v>88.6956148953159</c:v>
                </c:pt>
                <c:pt idx="5">
                  <c:v>90.38845929188838</c:v>
                </c:pt>
                <c:pt idx="6">
                  <c:v>92.56573905867346</c:v>
                </c:pt>
                <c:pt idx="7">
                  <c:v>95.32498432551482</c:v>
                </c:pt>
                <c:pt idx="8">
                  <c:v>98.49685706477178</c:v>
                </c:pt>
                <c:pt idx="9">
                  <c:v>101.8380678316694</c:v>
                </c:pt>
              </c:numCache>
            </c:numRef>
          </c:val>
          <c:smooth val="1"/>
        </c:ser>
        <c:ser>
          <c:idx val="0"/>
          <c:order val="2"/>
          <c:tx>
            <c:strRef>
              <c:f>Sheet3!$P$2</c:f>
              <c:strCache>
                <c:ptCount val="1"/>
                <c:pt idx="0">
                  <c:v>WEO (fall)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Sheet3!$O$66:$O$75</c:f>
              <c:numCache>
                <c:formatCode>0</c:formatCode>
                <c:ptCount val="10"/>
                <c:pt idx="0" formatCode="General">
                  <c:v>100.0</c:v>
                </c:pt>
                <c:pt idx="1">
                  <c:v>96.45247549689456</c:v>
                </c:pt>
                <c:pt idx="2">
                  <c:v>89.70562483588681</c:v>
                </c:pt>
                <c:pt idx="3">
                  <c:v>89.3198906490925</c:v>
                </c:pt>
                <c:pt idx="4">
                  <c:v>89.64412185214871</c:v>
                </c:pt>
                <c:pt idx="5">
                  <c:v>90.97444062043458</c:v>
                </c:pt>
                <c:pt idx="6">
                  <c:v>92.95859317036628</c:v>
                </c:pt>
                <c:pt idx="7">
                  <c:v>95.60326514606321</c:v>
                </c:pt>
                <c:pt idx="8">
                  <c:v>98.76008496118622</c:v>
                </c:pt>
                <c:pt idx="9">
                  <c:v>102.0300313742511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214280"/>
        <c:axId val="590217256"/>
      </c:lineChart>
      <c:catAx>
        <c:axId val="590214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0217256"/>
        <c:crosses val="autoZero"/>
        <c:auto val="1"/>
        <c:lblAlgn val="ctr"/>
        <c:lblOffset val="100"/>
        <c:noMultiLvlLbl val="0"/>
      </c:catAx>
      <c:valAx>
        <c:axId val="590217256"/>
        <c:scaling>
          <c:orientation val="minMax"/>
          <c:min val="85.0"/>
        </c:scaling>
        <c:delete val="0"/>
        <c:axPos val="l"/>
        <c:numFmt formatCode="0" sourceLinked="0"/>
        <c:majorTickMark val="out"/>
        <c:minorTickMark val="none"/>
        <c:tickLblPos val="nextTo"/>
        <c:crossAx val="590214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333546460196"/>
          <c:y val="0.0442325863113265"/>
          <c:w val="0.348846750107293"/>
          <c:h val="0.151534585099939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8311461067366"/>
          <c:y val="0.216541234977207"/>
          <c:w val="0.872279965004374"/>
          <c:h val="0.7142857142857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5"/>
              <c:layout>
                <c:manualLayout>
                  <c:x val="0.0"/>
                  <c:y val="0.031578947368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1480540211328E-17"/>
                  <c:y val="0.0421052631578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"/>
                  <c:y val="0.0421052631578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"/>
                  <c:y val="0.0421052631578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4978127896994E-7"/>
                  <c:y val="0.0421052631578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Sheet3!$B$177:$B$186</c:f>
              <c:numCache>
                <c:formatCode>General</c:formatCode>
                <c:ptCount val="10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</c:numCache>
            </c:numRef>
          </c:cat>
          <c:val>
            <c:numRef>
              <c:f>Sheet3!$P$29:$P$38</c:f>
              <c:numCache>
                <c:formatCode>0</c:formatCode>
                <c:ptCount val="10"/>
                <c:pt idx="0">
                  <c:v>0.0</c:v>
                </c:pt>
                <c:pt idx="1">
                  <c:v>2.00756210376285</c:v>
                </c:pt>
                <c:pt idx="2">
                  <c:v>7.637188391044147</c:v>
                </c:pt>
                <c:pt idx="3">
                  <c:v>15.97027213521998</c:v>
                </c:pt>
                <c:pt idx="4">
                  <c:v>25.79813843942438</c:v>
                </c:pt>
                <c:pt idx="5">
                  <c:v>32.28155218347668</c:v>
                </c:pt>
                <c:pt idx="6">
                  <c:v>34.30258859319007</c:v>
                </c:pt>
                <c:pt idx="7">
                  <c:v>35.28819211698761</c:v>
                </c:pt>
                <c:pt idx="8">
                  <c:v>35.35484691997644</c:v>
                </c:pt>
                <c:pt idx="9">
                  <c:v>35.03347719160774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0259416"/>
        <c:axId val="590262504"/>
      </c:barChart>
      <c:catAx>
        <c:axId val="590259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590262504"/>
        <c:crosses val="autoZero"/>
        <c:auto val="1"/>
        <c:lblAlgn val="ctr"/>
        <c:lblOffset val="100"/>
        <c:noMultiLvlLbl val="0"/>
      </c:catAx>
      <c:valAx>
        <c:axId val="590262504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59025941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500170793445"/>
          <c:y val="0.04"/>
          <c:w val="0.877688770549955"/>
          <c:h val="0.848708661417323"/>
        </c:manualLayout>
      </c:layout>
      <c:lineChart>
        <c:grouping val="standard"/>
        <c:varyColors val="0"/>
        <c:ser>
          <c:idx val="1"/>
          <c:order val="0"/>
          <c:tx>
            <c:v>Trend</c:v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Sheet3!$M$29:$M$38</c:f>
              <c:numCache>
                <c:formatCode>0.0</c:formatCode>
                <c:ptCount val="10"/>
                <c:pt idx="0">
                  <c:v>98.9876980590754</c:v>
                </c:pt>
                <c:pt idx="1">
                  <c:v>102.0075621037629</c:v>
                </c:pt>
                <c:pt idx="2">
                  <c:v>105.1195545545776</c:v>
                </c:pt>
                <c:pt idx="3">
                  <c:v>108.3264860159344</c:v>
                </c:pt>
                <c:pt idx="4">
                  <c:v>111.6312528366723</c:v>
                </c:pt>
                <c:pt idx="5">
                  <c:v>115.0368397259007</c:v>
                </c:pt>
                <c:pt idx="6">
                  <c:v>118.5463224486467</c:v>
                </c:pt>
                <c:pt idx="7">
                  <c:v>122.1628706037411</c:v>
                </c:pt>
                <c:pt idx="8">
                  <c:v>125.8897504864501</c:v>
                </c:pt>
                <c:pt idx="9">
                  <c:v>129.7303280384387</c:v>
                </c:pt>
              </c:numCache>
            </c:numRef>
          </c:val>
          <c:smooth val="1"/>
        </c:ser>
        <c:ser>
          <c:idx val="2"/>
          <c:order val="1"/>
          <c:tx>
            <c:v>WEO (spring)</c:v>
          </c:tx>
          <c:spPr>
            <a:ln w="38100">
              <a:solidFill>
                <a:schemeClr val="accent4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Sheet3!$N$29:$N$38</c:f>
              <c:numCache>
                <c:formatCode>0.0</c:formatCode>
                <c:ptCount val="10"/>
                <c:pt idx="0">
                  <c:v>98.9876980590754</c:v>
                </c:pt>
                <c:pt idx="1">
                  <c:v>100.0</c:v>
                </c:pt>
                <c:pt idx="2">
                  <c:v>97.95529135603901</c:v>
                </c:pt>
                <c:pt idx="3">
                  <c:v>93.51322567323788</c:v>
                </c:pt>
                <c:pt idx="4">
                  <c:v>90.67193375209196</c:v>
                </c:pt>
                <c:pt idx="5">
                  <c:v>91.6500032602317</c:v>
                </c:pt>
                <c:pt idx="6">
                  <c:v>93.58603751439934</c:v>
                </c:pt>
                <c:pt idx="7">
                  <c:v>95.57966919515747</c:v>
                </c:pt>
                <c:pt idx="8">
                  <c:v>98.15796909300354</c:v>
                </c:pt>
                <c:pt idx="9">
                  <c:v>101.0427307700667</c:v>
                </c:pt>
              </c:numCache>
            </c:numRef>
          </c:val>
          <c:smooth val="1"/>
        </c:ser>
        <c:ser>
          <c:idx val="0"/>
          <c:order val="2"/>
          <c:tx>
            <c:v>WEO (fall)</c:v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Sheet3!$O$29:$O$38</c:f>
              <c:numCache>
                <c:formatCode>0</c:formatCode>
                <c:ptCount val="10"/>
                <c:pt idx="0">
                  <c:v>98.9876980590754</c:v>
                </c:pt>
                <c:pt idx="1">
                  <c:v>100.0</c:v>
                </c:pt>
                <c:pt idx="2">
                  <c:v>97.661</c:v>
                </c:pt>
                <c:pt idx="3">
                  <c:v>93.40884006</c:v>
                </c:pt>
                <c:pt idx="4">
                  <c:v>88.73839805699998</c:v>
                </c:pt>
                <c:pt idx="5">
                  <c:v>86.96363009586</c:v>
                </c:pt>
                <c:pt idx="6">
                  <c:v>88.26808454729788</c:v>
                </c:pt>
                <c:pt idx="7">
                  <c:v>90.29825049188573</c:v>
                </c:pt>
                <c:pt idx="8">
                  <c:v>93.00719800664231</c:v>
                </c:pt>
                <c:pt idx="9">
                  <c:v>96.07271525294124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296824"/>
        <c:axId val="590299912"/>
      </c:lineChart>
      <c:catAx>
        <c:axId val="590296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0299912"/>
        <c:crosses val="autoZero"/>
        <c:auto val="1"/>
        <c:lblAlgn val="ctr"/>
        <c:lblOffset val="100"/>
        <c:noMultiLvlLbl val="0"/>
      </c:catAx>
      <c:valAx>
        <c:axId val="590299912"/>
        <c:scaling>
          <c:orientation val="minMax"/>
          <c:min val="85.0"/>
        </c:scaling>
        <c:delete val="0"/>
        <c:axPos val="l"/>
        <c:numFmt formatCode="0" sourceLinked="0"/>
        <c:majorTickMark val="out"/>
        <c:minorTickMark val="none"/>
        <c:tickLblPos val="nextTo"/>
        <c:crossAx val="590296824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106333546460196"/>
          <c:y val="0.0442325863113265"/>
          <c:w val="0.351071444211854"/>
          <c:h val="0.15153458509993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8311461067366"/>
          <c:y val="0.216541234977207"/>
          <c:w val="0.872279965004374"/>
          <c:h val="0.7142857142857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0.0"/>
                  <c:y val="0.031578947368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Sheet3!$B$177:$B$186</c:f>
              <c:numCache>
                <c:formatCode>General</c:formatCode>
                <c:ptCount val="10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</c:numCache>
            </c:numRef>
          </c:cat>
          <c:val>
            <c:numRef>
              <c:f>Sheet3!$P$140:$P$149</c:f>
              <c:numCache>
                <c:formatCode>0</c:formatCode>
                <c:ptCount val="10"/>
                <c:pt idx="0">
                  <c:v>0.0</c:v>
                </c:pt>
                <c:pt idx="1">
                  <c:v>2.877131089993701</c:v>
                </c:pt>
                <c:pt idx="2">
                  <c:v>8.578451789553513</c:v>
                </c:pt>
                <c:pt idx="3">
                  <c:v>10.25531917156257</c:v>
                </c:pt>
                <c:pt idx="4">
                  <c:v>15.95164185510638</c:v>
                </c:pt>
                <c:pt idx="5">
                  <c:v>21.5509297633284</c:v>
                </c:pt>
                <c:pt idx="6">
                  <c:v>23.60012895182533</c:v>
                </c:pt>
                <c:pt idx="7">
                  <c:v>24.13449409229387</c:v>
                </c:pt>
                <c:pt idx="8">
                  <c:v>24.95534461074312</c:v>
                </c:pt>
                <c:pt idx="9">
                  <c:v>26.05291677398283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8742104"/>
        <c:axId val="598745192"/>
      </c:barChart>
      <c:catAx>
        <c:axId val="598742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598745192"/>
        <c:crosses val="autoZero"/>
        <c:auto val="1"/>
        <c:lblAlgn val="ctr"/>
        <c:lblOffset val="100"/>
        <c:noMultiLvlLbl val="0"/>
      </c:catAx>
      <c:valAx>
        <c:axId val="598745192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59874210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500170793445"/>
          <c:y val="0.04"/>
          <c:w val="0.877688770549955"/>
          <c:h val="0.848708661417323"/>
        </c:manualLayout>
      </c:layout>
      <c:lineChart>
        <c:grouping val="standard"/>
        <c:varyColors val="0"/>
        <c:ser>
          <c:idx val="1"/>
          <c:order val="0"/>
          <c:tx>
            <c:v>Trend</c:v>
          </c:tx>
          <c:spPr>
            <a:ln w="38100">
              <a:solidFill>
                <a:schemeClr val="accent1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Sheet3!$M$140:$M$149</c:f>
              <c:numCache>
                <c:formatCode>0</c:formatCode>
                <c:ptCount val="10"/>
                <c:pt idx="0">
                  <c:v>99.9817214717871</c:v>
                </c:pt>
                <c:pt idx="1">
                  <c:v>102.8771310899937</c:v>
                </c:pt>
                <c:pt idx="2">
                  <c:v>105.8563900031894</c:v>
                </c:pt>
                <c:pt idx="3">
                  <c:v>108.9219264357698</c:v>
                </c:pt>
                <c:pt idx="4">
                  <c:v>112.0762389320266</c:v>
                </c:pt>
                <c:pt idx="5">
                  <c:v>115.3218983925689</c:v>
                </c:pt>
                <c:pt idx="6">
                  <c:v>118.6615501697181</c:v>
                </c:pt>
                <c:pt idx="7">
                  <c:v>122.0979162235839</c:v>
                </c:pt>
                <c:pt idx="8">
                  <c:v>125.6337973405789</c:v>
                </c:pt>
                <c:pt idx="9">
                  <c:v>129.2720754161808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Sheet3!$O$2</c:f>
              <c:strCache>
                <c:ptCount val="1"/>
                <c:pt idx="0">
                  <c:v>WEO (spring)</c:v>
                </c:pt>
              </c:strCache>
            </c:strRef>
          </c:tx>
          <c:spPr>
            <a:ln w="38100">
              <a:solidFill>
                <a:schemeClr val="accent4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Sheet3!$B$29:$B$38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2011(f)</c:v>
                </c:pt>
                <c:pt idx="5">
                  <c:v>2012(f)</c:v>
                </c:pt>
                <c:pt idx="6">
                  <c:v>2013(f)</c:v>
                </c:pt>
                <c:pt idx="7">
                  <c:v>2014(f)</c:v>
                </c:pt>
                <c:pt idx="8">
                  <c:v>2015(f)</c:v>
                </c:pt>
                <c:pt idx="9">
                  <c:v>2016(f)</c:v>
                </c:pt>
              </c:strCache>
            </c:strRef>
          </c:cat>
          <c:val>
            <c:numRef>
              <c:f>Sheet3!$N$140:$N$149</c:f>
              <c:numCache>
                <c:formatCode>0</c:formatCode>
                <c:ptCount val="10"/>
                <c:pt idx="0">
                  <c:v>99.9817214717871</c:v>
                </c:pt>
                <c:pt idx="1">
                  <c:v>100.0</c:v>
                </c:pt>
                <c:pt idx="2">
                  <c:v>97.52630584851973</c:v>
                </c:pt>
                <c:pt idx="3">
                  <c:v>98.88988405320271</c:v>
                </c:pt>
                <c:pt idx="4">
                  <c:v>97.39530972966057</c:v>
                </c:pt>
                <c:pt idx="5">
                  <c:v>96.93164439732646</c:v>
                </c:pt>
                <c:pt idx="6">
                  <c:v>97.80413947735594</c:v>
                </c:pt>
                <c:pt idx="7">
                  <c:v>98.78204073674652</c:v>
                </c:pt>
                <c:pt idx="8">
                  <c:v>99.96770793349052</c:v>
                </c:pt>
                <c:pt idx="9">
                  <c:v>101.1673886685311</c:v>
                </c:pt>
              </c:numCache>
            </c:numRef>
          </c:val>
          <c:smooth val="1"/>
        </c:ser>
        <c:ser>
          <c:idx val="0"/>
          <c:order val="2"/>
          <c:tx>
            <c:strRef>
              <c:f>Sheet3!$P$2</c:f>
              <c:strCache>
                <c:ptCount val="1"/>
                <c:pt idx="0">
                  <c:v>WEO (fall)</c:v>
                </c:pt>
              </c:strCache>
            </c:strRef>
          </c:tx>
          <c:spPr>
            <a:ln w="38100">
              <a:solidFill>
                <a:schemeClr val="tx2"/>
              </a:solidFill>
              <a:prstDash val="solid"/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Sheet3!$O$140:$O$149</c:f>
              <c:numCache>
                <c:formatCode>0</c:formatCode>
                <c:ptCount val="10"/>
                <c:pt idx="0">
                  <c:v>100.0</c:v>
                </c:pt>
                <c:pt idx="1">
                  <c:v>100.0</c:v>
                </c:pt>
                <c:pt idx="2">
                  <c:v>97.493</c:v>
                </c:pt>
                <c:pt idx="3">
                  <c:v>98.79063183</c:v>
                </c:pt>
                <c:pt idx="4">
                  <c:v>96.65774208879029</c:v>
                </c:pt>
                <c:pt idx="5">
                  <c:v>94.87537332467299</c:v>
                </c:pt>
                <c:pt idx="6">
                  <c:v>96.00439026723661</c:v>
                </c:pt>
                <c:pt idx="7">
                  <c:v>98.3593779604919</c:v>
                </c:pt>
                <c:pt idx="8">
                  <c:v>100.5429561512149</c:v>
                </c:pt>
                <c:pt idx="9">
                  <c:v>102.5538152742392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8780856"/>
        <c:axId val="598783944"/>
      </c:lineChart>
      <c:catAx>
        <c:axId val="598780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8783944"/>
        <c:crosses val="autoZero"/>
        <c:auto val="1"/>
        <c:lblAlgn val="ctr"/>
        <c:lblOffset val="100"/>
        <c:noMultiLvlLbl val="0"/>
      </c:catAx>
      <c:valAx>
        <c:axId val="598783944"/>
        <c:scaling>
          <c:orientation val="minMax"/>
          <c:min val="85.0"/>
        </c:scaling>
        <c:delete val="0"/>
        <c:axPos val="l"/>
        <c:numFmt formatCode="0" sourceLinked="0"/>
        <c:majorTickMark val="out"/>
        <c:minorTickMark val="none"/>
        <c:tickLblPos val="nextTo"/>
        <c:crossAx val="598780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333546460196"/>
          <c:y val="0.0442325863113265"/>
          <c:w val="0.351071444211854"/>
          <c:h val="0.151534585099939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8311461067366"/>
          <c:y val="0.216541234977207"/>
          <c:w val="0.872279965004374"/>
          <c:h val="0.7142857142857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0.00222222222222222"/>
                  <c:y val="0.031578947368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Sheet3!$B$177:$B$186</c:f>
              <c:numCache>
                <c:formatCode>General</c:formatCode>
                <c:ptCount val="10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</c:numCache>
            </c:numRef>
          </c:cat>
          <c:val>
            <c:numRef>
              <c:f>Sheet3!$P$177:$P$186</c:f>
              <c:numCache>
                <c:formatCode>0</c:formatCode>
                <c:ptCount val="10"/>
                <c:pt idx="0">
                  <c:v>0.0</c:v>
                </c:pt>
                <c:pt idx="1">
                  <c:v>2.460238383394063</c:v>
                </c:pt>
                <c:pt idx="2">
                  <c:v>9.98114927668981</c:v>
                </c:pt>
                <c:pt idx="3">
                  <c:v>13.82747127411637</c:v>
                </c:pt>
                <c:pt idx="4">
                  <c:v>16.73046963246696</c:v>
                </c:pt>
                <c:pt idx="5">
                  <c:v>19.29554874351176</c:v>
                </c:pt>
                <c:pt idx="6">
                  <c:v>21.14310026225288</c:v>
                </c:pt>
                <c:pt idx="7">
                  <c:v>22.90574196956952</c:v>
                </c:pt>
                <c:pt idx="8">
                  <c:v>24.59373195056862</c:v>
                </c:pt>
                <c:pt idx="9">
                  <c:v>26.42892161554098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8820792"/>
        <c:axId val="598823880"/>
      </c:barChart>
      <c:catAx>
        <c:axId val="598820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598823880"/>
        <c:crosses val="autoZero"/>
        <c:auto val="1"/>
        <c:lblAlgn val="ctr"/>
        <c:lblOffset val="100"/>
        <c:noMultiLvlLbl val="0"/>
      </c:catAx>
      <c:valAx>
        <c:axId val="598823880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5988207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6D77CD-1A03-3941-A7A8-F6AF35CE939A}" type="datetimeFigureOut">
              <a:rPr lang="en-US"/>
              <a:pPr/>
              <a:t>9/28/11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EFE395-FF27-5D49-98EB-B060A10E5D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32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7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F6081-71F2-AF49-93A7-294195B89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7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79210-05F9-714B-9C17-F18AB00B63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37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31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33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2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F0F3C-FA6E-C543-9DBF-4ABB021949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4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E8EAF-9E8F-9246-BA68-B5C84ED80F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960B4-BC45-9043-A6C4-9D1FBF756E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6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598CF-D1C9-B841-8C30-8CBB2DD786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8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B4C0D-E770-454D-8E21-0E33D8232A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3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99C10-B5B7-FE4B-B5C6-C57DAD0AB3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5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4102A-A2F2-0E43-AC7F-FC548BF60E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9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CC2CE-C58F-2646-AE84-65D3234934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0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28000">
              <a:schemeClr val="bg1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63FE15-520C-BF41-BBAE-EC8F81EAFD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9" r:id="rId12"/>
    <p:sldLayoutId id="2147483840" r:id="rId13"/>
    <p:sldLayoutId id="2147483841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4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4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76400"/>
            <a:ext cx="8001000" cy="1295400"/>
          </a:xfrm>
        </p:spPr>
        <p:txBody>
          <a:bodyPr/>
          <a:lstStyle/>
          <a:p>
            <a:r>
              <a:rPr lang="en-US" sz="4000" dirty="0" smtClean="0">
                <a:latin typeface="Georgia" charset="0"/>
                <a:cs typeface="Times New Roman" charset="0"/>
              </a:rPr>
              <a:t>Macroeconomic Policy in the Eurozone: Are There Alternatives to Slow Growth and High Unemployment?</a:t>
            </a:r>
            <a:endParaRPr lang="en-US" sz="4000" dirty="0">
              <a:latin typeface="Georgia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733800"/>
            <a:ext cx="7772400" cy="2667000"/>
          </a:xfrm>
        </p:spPr>
        <p:txBody>
          <a:bodyPr/>
          <a:lstStyle/>
          <a:p>
            <a:pPr algn="ctr">
              <a:buFont typeface="Wingdings" charset="0"/>
              <a:buNone/>
            </a:pPr>
            <a:endParaRPr lang="en-US" sz="3600" dirty="0">
              <a:latin typeface="Georgia" charset="0"/>
            </a:endParaRPr>
          </a:p>
          <a:p>
            <a:pPr algn="ctr">
              <a:buFont typeface="Wingdings" charset="0"/>
              <a:buNone/>
            </a:pPr>
            <a:r>
              <a:rPr lang="en-US" sz="2800" dirty="0" smtClean="0">
                <a:latin typeface="Georgia" charset="0"/>
              </a:rPr>
              <a:t>Mark </a:t>
            </a:r>
            <a:r>
              <a:rPr lang="en-US" sz="2800" dirty="0" err="1" smtClean="0">
                <a:latin typeface="Georgia" charset="0"/>
              </a:rPr>
              <a:t>Weisbrot</a:t>
            </a:r>
            <a:r>
              <a:rPr lang="en-US" sz="2800" dirty="0" smtClean="0">
                <a:latin typeface="Georgia" charset="0"/>
              </a:rPr>
              <a:t>, </a:t>
            </a:r>
            <a:r>
              <a:rPr lang="en-US" sz="2800" dirty="0">
                <a:latin typeface="Georgia" charset="0"/>
              </a:rPr>
              <a:t>Co-Director</a:t>
            </a:r>
          </a:p>
          <a:p>
            <a:pPr algn="ctr">
              <a:buFont typeface="Wingdings" charset="0"/>
              <a:buNone/>
            </a:pPr>
            <a:r>
              <a:rPr lang="en-US" sz="2800" dirty="0">
                <a:latin typeface="Georgia" charset="0"/>
              </a:rPr>
              <a:t>Center for Economic and Policy Research</a:t>
            </a:r>
          </a:p>
          <a:p>
            <a:pPr algn="ctr">
              <a:buFont typeface="Wingdings" charset="0"/>
              <a:buNone/>
            </a:pPr>
            <a:r>
              <a:rPr lang="en-US" sz="2800" dirty="0">
                <a:latin typeface="Georgia" charset="0"/>
              </a:rPr>
              <a:t>September </a:t>
            </a:r>
            <a:r>
              <a:rPr lang="en-US" sz="2800" dirty="0" smtClean="0">
                <a:latin typeface="Georgia" charset="0"/>
              </a:rPr>
              <a:t>24, </a:t>
            </a:r>
            <a:r>
              <a:rPr lang="en-US" sz="2800" dirty="0">
                <a:latin typeface="Georgia" charset="0"/>
              </a:rPr>
              <a:t>2011 </a:t>
            </a:r>
          </a:p>
          <a:p>
            <a:pPr algn="ctr">
              <a:buFont typeface="Wingdings" charset="0"/>
              <a:buNone/>
            </a:pPr>
            <a:endParaRPr lang="en-US" sz="2800" dirty="0">
              <a:latin typeface="Georgia" charset="0"/>
            </a:endParaRPr>
          </a:p>
        </p:txBody>
      </p:sp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63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2235200" y="3860800"/>
            <a:ext cx="5003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Spain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85800"/>
            <a:ext cx="3163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Real GDP (Index: 2008=100)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1895"/>
              </p:ext>
            </p:extLst>
          </p:nvPr>
        </p:nvGraphicFramePr>
        <p:xfrm>
          <a:off x="1676400" y="4953000"/>
          <a:ext cx="5715000" cy="120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09800" y="6324600"/>
            <a:ext cx="48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Trend vs. Actual and Projected GDP (percent)</a:t>
            </a:r>
            <a:endParaRPr lang="en-US" sz="1800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147464"/>
              </p:ext>
            </p:extLst>
          </p:nvPr>
        </p:nvGraphicFramePr>
        <p:xfrm>
          <a:off x="1676400" y="1066800"/>
          <a:ext cx="570865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64728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235200" y="3327400"/>
            <a:ext cx="5003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Argentina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85800"/>
            <a:ext cx="3163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Real GDP (Index: 1998=100)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6324600"/>
            <a:ext cx="337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Trend vs. Actual GDP (percent)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6068937"/>
              </p:ext>
            </p:extLst>
          </p:nvPr>
        </p:nvGraphicFramePr>
        <p:xfrm>
          <a:off x="1676400" y="4953000"/>
          <a:ext cx="5715000" cy="120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420956"/>
              </p:ext>
            </p:extLst>
          </p:nvPr>
        </p:nvGraphicFramePr>
        <p:xfrm>
          <a:off x="1676400" y="1066800"/>
          <a:ext cx="570865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7910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Lessons from Argentina</a:t>
            </a:r>
            <a:r>
              <a:rPr lang="en-US" dirty="0" smtClean="0"/>
              <a:t>:</a:t>
            </a:r>
          </a:p>
          <a:p>
            <a:pPr lvl="0"/>
            <a:r>
              <a:rPr lang="en-US" dirty="0"/>
              <a:t>Despite chaotic default, financial collapse, and no outside help, Argentine economy begins to recover just one quarter after default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Argentina reaches pre-recession GDP within 3 years, despite much deeper recession – compare to more than a decade in Greece.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1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lvl="0"/>
            <a:r>
              <a:rPr lang="en-US" dirty="0"/>
              <a:t>Passes trend GDP in 2006 (compare to </a:t>
            </a:r>
            <a:r>
              <a:rPr lang="en-US" dirty="0" err="1"/>
              <a:t>eurozone</a:t>
            </a:r>
            <a:r>
              <a:rPr lang="en-US" dirty="0"/>
              <a:t> – when?)</a:t>
            </a:r>
          </a:p>
          <a:p>
            <a:r>
              <a:rPr lang="en-US" dirty="0" smtClean="0"/>
              <a:t>Real </a:t>
            </a:r>
            <a:r>
              <a:rPr lang="en-US" dirty="0"/>
              <a:t>GDP growth more than 90 percent 2002-</a:t>
            </a:r>
            <a:r>
              <a:rPr lang="en-US" dirty="0" smtClean="0"/>
              <a:t>2011</a:t>
            </a:r>
          </a:p>
          <a:p>
            <a:r>
              <a:rPr lang="en-US" dirty="0"/>
              <a:t>There are ALWAYS alternatives to the years of recession, stagnation, and high unemployment that the Troika is offering to the troubled </a:t>
            </a:r>
            <a:r>
              <a:rPr lang="en-US" dirty="0" err="1"/>
              <a:t>eurozone</a:t>
            </a:r>
            <a:r>
              <a:rPr lang="en-US" dirty="0"/>
              <a:t> economies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92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1066800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/>
              <a:t>The human cost of economic mismanagement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1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Ireland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3319" y="685800"/>
            <a:ext cx="2417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Unemployment Rate</a:t>
            </a:r>
          </a:p>
          <a:p>
            <a:pPr algn="ctr"/>
            <a:r>
              <a:rPr lang="en-US" sz="1800" dirty="0" smtClean="0"/>
              <a:t>(Seasonally Adjusted)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470025" y="1530350"/>
          <a:ext cx="620395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71232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Greece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3319" y="685800"/>
            <a:ext cx="2417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Unemployment Rate</a:t>
            </a:r>
          </a:p>
          <a:p>
            <a:pPr algn="ctr"/>
            <a:r>
              <a:rPr lang="en-US" sz="1800" dirty="0" smtClean="0"/>
              <a:t>(Seasonally Adjusted)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470025" y="1530350"/>
          <a:ext cx="620395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17012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Italy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3319" y="685800"/>
            <a:ext cx="2417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Unemployment </a:t>
            </a:r>
            <a:r>
              <a:rPr lang="en-US" sz="1800" dirty="0" smtClean="0"/>
              <a:t>Rate</a:t>
            </a:r>
          </a:p>
          <a:p>
            <a:pPr algn="ctr"/>
            <a:r>
              <a:rPr lang="en-US" sz="1800" dirty="0" smtClean="0"/>
              <a:t>(Seasonally Adjusted)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470025" y="1530350"/>
          <a:ext cx="620395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605147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Portugal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3319" y="685800"/>
            <a:ext cx="2417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Unemployment </a:t>
            </a:r>
            <a:r>
              <a:rPr lang="en-US" sz="1800" dirty="0" smtClean="0"/>
              <a:t>Rate</a:t>
            </a:r>
          </a:p>
          <a:p>
            <a:pPr algn="ctr"/>
            <a:r>
              <a:rPr lang="en-US" sz="1800" dirty="0" smtClean="0"/>
              <a:t>(Seasonally Adjusted)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470025" y="1530350"/>
          <a:ext cx="620395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1230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Spain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3319" y="685800"/>
            <a:ext cx="2417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Unemployment </a:t>
            </a:r>
            <a:r>
              <a:rPr lang="en-US" sz="1800" dirty="0" smtClean="0"/>
              <a:t>Rate</a:t>
            </a:r>
          </a:p>
          <a:p>
            <a:pPr algn="ctr"/>
            <a:r>
              <a:rPr lang="en-US" sz="1800" dirty="0" smtClean="0"/>
              <a:t>(Seasonally Adjusted)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470025" y="1530350"/>
          <a:ext cx="620395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9006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 dirty="0"/>
              <a:t>Europe’s crisis, stagnation, and unemployment </a:t>
            </a:r>
            <a:r>
              <a:rPr lang="en-US" dirty="0" smtClean="0"/>
              <a:t>are not </a:t>
            </a:r>
            <a:r>
              <a:rPr lang="en-US" dirty="0"/>
              <a:t>the result of unsustainable </a:t>
            </a:r>
            <a:r>
              <a:rPr lang="en-US" dirty="0" smtClean="0"/>
              <a:t>borrowing</a:t>
            </a:r>
          </a:p>
          <a:p>
            <a:r>
              <a:rPr lang="en-US" dirty="0"/>
              <a:t>It is the result of bad macroeconomic policies from the European authorities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The “Troika” – European Central Bank, European Commission, IMF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36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lvl="0"/>
            <a:r>
              <a:rPr lang="en-US" dirty="0"/>
              <a:t>Low inflation implies there is plenty of room for expansionary monetary and fiscal policies – but </a:t>
            </a:r>
            <a:r>
              <a:rPr lang="en-US" dirty="0" err="1"/>
              <a:t>eurozone</a:t>
            </a:r>
            <a:r>
              <a:rPr lang="en-US" dirty="0"/>
              <a:t> countries that need it can’t implement these policies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87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Ireland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8762" y="685800"/>
            <a:ext cx="4046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Inflation</a:t>
            </a:r>
          </a:p>
          <a:p>
            <a:pPr algn="ctr"/>
            <a:r>
              <a:rPr lang="en-US" sz="1800" dirty="0" smtClean="0"/>
              <a:t>(Seasonally-Adjusted, year over year)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495425" y="1473200"/>
          <a:ext cx="6153150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32734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Greece</a:t>
            </a:r>
            <a:endParaRPr lang="en-US" b="1" dirty="0">
              <a:latin typeface="Times"/>
              <a:cs typeface="Times"/>
            </a:endParaRPr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495425" y="1473200"/>
          <a:ext cx="6153150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48762" y="685800"/>
            <a:ext cx="4046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Inflation</a:t>
            </a:r>
          </a:p>
          <a:p>
            <a:pPr algn="ctr"/>
            <a:r>
              <a:rPr lang="en-US" sz="1800" dirty="0" smtClean="0"/>
              <a:t>(Seasonally-Adjusted, year over year)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7320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Spain</a:t>
            </a:r>
            <a:endParaRPr lang="en-US" b="1" dirty="0">
              <a:latin typeface="Times"/>
              <a:cs typeface="Times"/>
            </a:endParaRPr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495425" y="1473200"/>
          <a:ext cx="6153150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48762" y="685800"/>
            <a:ext cx="4046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Inflation</a:t>
            </a:r>
          </a:p>
          <a:p>
            <a:pPr algn="ctr"/>
            <a:r>
              <a:rPr lang="en-US" sz="1800" dirty="0" smtClean="0"/>
              <a:t>(Seasonally-Adjusted, year over year)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4656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Italy</a:t>
            </a:r>
            <a:endParaRPr lang="en-US" b="1" dirty="0">
              <a:latin typeface="Times"/>
              <a:cs typeface="Times"/>
            </a:endParaRPr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495425" y="1473200"/>
          <a:ext cx="6153150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48762" y="685800"/>
            <a:ext cx="4046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Inflation</a:t>
            </a:r>
          </a:p>
          <a:p>
            <a:pPr algn="ctr"/>
            <a:r>
              <a:rPr lang="en-US" sz="1800" dirty="0" smtClean="0"/>
              <a:t>(Seasonally-Adjusted, year over year)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8890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Portugal</a:t>
            </a:r>
            <a:endParaRPr lang="en-US" b="1" dirty="0">
              <a:latin typeface="Times"/>
              <a:cs typeface="Times"/>
            </a:endParaRPr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54102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495425" y="1473200"/>
          <a:ext cx="6153150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8956" y="2819400"/>
            <a:ext cx="369332" cy="75071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(percent)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48762" y="685800"/>
            <a:ext cx="4046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Inflation</a:t>
            </a:r>
          </a:p>
          <a:p>
            <a:pPr algn="ctr"/>
            <a:r>
              <a:rPr lang="en-US" sz="1800" dirty="0" smtClean="0"/>
              <a:t>(Seasonally-Adjusted, year over year)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80116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lvl="0" indent="0" algn="ctr">
              <a:buNone/>
            </a:pPr>
            <a:r>
              <a:rPr lang="en-US" dirty="0"/>
              <a:t>“Internal Devaluation” doesn’t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6318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49389" y="685800"/>
            <a:ext cx="5445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Real Effective Exchange Rate</a:t>
            </a:r>
          </a:p>
          <a:p>
            <a:pPr algn="ctr"/>
            <a:r>
              <a:rPr lang="en-US" sz="1800" dirty="0" smtClean="0"/>
              <a:t>(Based on Unit Labor Costs of 27 Trading Partners)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60960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Eurostat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756271"/>
              </p:ext>
            </p:extLst>
          </p:nvPr>
        </p:nvGraphicFramePr>
        <p:xfrm>
          <a:off x="1066800" y="1295400"/>
          <a:ext cx="696867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2819400"/>
            <a:ext cx="369332" cy="154217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(Index: 2008QI=100)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136304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 algn="ctr">
              <a:buNone/>
            </a:pPr>
            <a:r>
              <a:rPr lang="en-US" dirty="0" smtClean="0"/>
              <a:t>More </a:t>
            </a:r>
            <a:r>
              <a:rPr lang="en-US" dirty="0"/>
              <a:t>fiscal consolidation </a:t>
            </a:r>
          </a:p>
        </p:txBody>
      </p:sp>
    </p:spTree>
    <p:extLst>
      <p:ext uri="{BB962C8B-B14F-4D97-AF65-F5344CB8AC3E}">
        <p14:creationId xmlns:p14="http://schemas.microsoft.com/office/powerpoint/2010/main" val="3986866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67322" y="685800"/>
            <a:ext cx="5009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Total Projected Fiscal Consolidation 2010-2016</a:t>
            </a:r>
          </a:p>
          <a:p>
            <a:pPr algn="ctr"/>
            <a:r>
              <a:rPr lang="en-US" sz="1800" dirty="0" smtClean="0"/>
              <a:t>(percentage points of GDP)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60960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IMF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9797121"/>
              </p:ext>
            </p:extLst>
          </p:nvPr>
        </p:nvGraphicFramePr>
        <p:xfrm>
          <a:off x="990600" y="1371600"/>
          <a:ext cx="6711696" cy="435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5715000"/>
            <a:ext cx="6375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*Note: 2010 overall balance in Ireland excludes 21% of GDP in financial </a:t>
            </a:r>
            <a:r>
              <a:rPr lang="en-US" sz="1200" dirty="0"/>
              <a:t>s</a:t>
            </a:r>
            <a:r>
              <a:rPr lang="en-US" sz="1200" dirty="0" smtClean="0"/>
              <a:t>ector assistance.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53562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 dirty="0"/>
              <a:t>Three most important macroeconomic policies:  Fiscal, monetary, and exchange rate </a:t>
            </a:r>
            <a:endParaRPr lang="en-US" dirty="0" smtClean="0"/>
          </a:p>
          <a:p>
            <a:pPr lvl="0"/>
            <a:r>
              <a:rPr lang="en-US" dirty="0"/>
              <a:t>Not helping, or actively causing damage, in troubled </a:t>
            </a:r>
            <a:r>
              <a:rPr lang="en-US" dirty="0" err="1"/>
              <a:t>eurozone</a:t>
            </a:r>
            <a:r>
              <a:rPr lang="en-US" dirty="0"/>
              <a:t> economies (Greece, Ireland, Portugal, Spain, Italy)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10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18200" y="685800"/>
            <a:ext cx="3507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Projected Net Interest Payments</a:t>
            </a:r>
          </a:p>
          <a:p>
            <a:pPr algn="ctr"/>
            <a:r>
              <a:rPr lang="en-US" sz="1800" dirty="0" smtClean="0"/>
              <a:t>(% of GDP)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60960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IMF</a:t>
            </a:r>
            <a:endParaRPr lang="en-US" sz="1600" dirty="0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Greece</a:t>
            </a:r>
            <a:endParaRPr lang="en-US" b="1" dirty="0">
              <a:latin typeface="Times"/>
              <a:cs typeface="Times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326434"/>
              </p:ext>
            </p:extLst>
          </p:nvPr>
        </p:nvGraphicFramePr>
        <p:xfrm>
          <a:off x="1219200" y="1600200"/>
          <a:ext cx="6711696" cy="435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400" y="3055228"/>
            <a:ext cx="369332" cy="89588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b="1" dirty="0" smtClean="0"/>
              <a:t>(% of GDP)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2890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 dirty="0" smtClean="0"/>
              <a:t>Euro </a:t>
            </a:r>
            <a:r>
              <a:rPr lang="en-US" dirty="0"/>
              <a:t>zone crisis primarily a result of wrong macroeconomic </a:t>
            </a:r>
            <a:r>
              <a:rPr lang="en-US" dirty="0" smtClean="0"/>
              <a:t>policies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European </a:t>
            </a:r>
            <a:r>
              <a:rPr lang="en-US" dirty="0"/>
              <a:t>authorities will probably resolve current crisis with bigger EFSF or other rescue mechanisms, interventions in bond markets, bank bailouts, even Greek debt restructuring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371600" y="304800"/>
            <a:ext cx="64770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b="1" dirty="0" smtClean="0"/>
              <a:t>Conclusion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4169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lvl="0"/>
            <a:r>
              <a:rPr lang="en-US" dirty="0"/>
              <a:t>But continued wrong macroeconomic policies will cause unnecessary unemployment and suffering; cuts to health care, pensions, education; trillions of dollars in lost output, and possibly more crises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371600" y="304800"/>
            <a:ext cx="64770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b="1" dirty="0" smtClean="0"/>
              <a:t>Conclusion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45630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lvl="0"/>
            <a:r>
              <a:rPr lang="en-US" dirty="0"/>
              <a:t>Troika, especially ECB  has played game of brinksmanship with troubled economies since early 2010</a:t>
            </a:r>
          </a:p>
          <a:p>
            <a:pPr lvl="0"/>
            <a:r>
              <a:rPr lang="en-US" dirty="0"/>
              <a:t>Repeatedly pushing Europe, and now much of the world economy, to the edge of serious crisis</a:t>
            </a:r>
          </a:p>
          <a:p>
            <a:endParaRPr lang="en-US" dirty="0" smtClean="0"/>
          </a:p>
          <a:p>
            <a:pPr lvl="0"/>
            <a:r>
              <a:rPr lang="en-US" dirty="0"/>
              <a:t>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28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82"/>
          <a:stretch/>
        </p:blipFill>
        <p:spPr bwMode="auto">
          <a:xfrm>
            <a:off x="0" y="0"/>
            <a:ext cx="1308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0"/>
            <a:ext cx="7772400" cy="685800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/>
              <a:t>What policy failure looks like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71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235200" y="3238500"/>
            <a:ext cx="5003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Italy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85800"/>
            <a:ext cx="3163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Real GDP (Index: </a:t>
            </a:r>
            <a:r>
              <a:rPr lang="en-US" sz="1800" dirty="0" smtClean="0"/>
              <a:t>2007=</a:t>
            </a:r>
            <a:r>
              <a:rPr lang="en-US" sz="1800" dirty="0" smtClean="0"/>
              <a:t>100)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6324600"/>
            <a:ext cx="48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Trend vs. Actual and Projected GDP (percent)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728186"/>
              </p:ext>
            </p:extLst>
          </p:nvPr>
        </p:nvGraphicFramePr>
        <p:xfrm>
          <a:off x="1676400" y="4953000"/>
          <a:ext cx="5715000" cy="120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452414"/>
              </p:ext>
            </p:extLst>
          </p:nvPr>
        </p:nvGraphicFramePr>
        <p:xfrm>
          <a:off x="1676400" y="1066800"/>
          <a:ext cx="570865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3991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235200" y="4203700"/>
            <a:ext cx="5003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Ireland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85800"/>
            <a:ext cx="3163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Real GDP (Index: </a:t>
            </a:r>
            <a:r>
              <a:rPr lang="en-US" sz="1800" dirty="0" smtClean="0"/>
              <a:t>2007=</a:t>
            </a:r>
            <a:r>
              <a:rPr lang="en-US" sz="1800" dirty="0" smtClean="0"/>
              <a:t>100)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080343"/>
              </p:ext>
            </p:extLst>
          </p:nvPr>
        </p:nvGraphicFramePr>
        <p:xfrm>
          <a:off x="1676400" y="4953000"/>
          <a:ext cx="5715000" cy="120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209800" y="6324600"/>
            <a:ext cx="48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Trend vs. Actual and Projected GDP (percent)</a:t>
            </a:r>
            <a:endParaRPr lang="en-US" sz="1800" dirty="0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523472"/>
              </p:ext>
            </p:extLst>
          </p:nvPr>
        </p:nvGraphicFramePr>
        <p:xfrm>
          <a:off x="1676400" y="1066800"/>
          <a:ext cx="570865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2318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2235200" y="3683000"/>
            <a:ext cx="5003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Greece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85800"/>
            <a:ext cx="3163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Real GDP (Index: 2008=100)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5113742"/>
              </p:ext>
            </p:extLst>
          </p:nvPr>
        </p:nvGraphicFramePr>
        <p:xfrm>
          <a:off x="1676400" y="4953000"/>
          <a:ext cx="5715000" cy="120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209800" y="6324600"/>
            <a:ext cx="48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Trend vs. Actual and Projected GDP (percent)</a:t>
            </a:r>
            <a:endParaRPr lang="en-US" sz="1800" dirty="0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066674"/>
              </p:ext>
            </p:extLst>
          </p:nvPr>
        </p:nvGraphicFramePr>
        <p:xfrm>
          <a:off x="1676400" y="1066800"/>
          <a:ext cx="570865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354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235200" y="3683000"/>
            <a:ext cx="50038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3048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"/>
                <a:cs typeface="Times"/>
              </a:rPr>
              <a:t>Portugal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85800"/>
            <a:ext cx="3163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Real GDP (Index: 2008=100)</a:t>
            </a:r>
            <a:endParaRPr lang="en-US" sz="1800" dirty="0"/>
          </a:p>
        </p:txBody>
      </p:sp>
      <p:pic>
        <p:nvPicPr>
          <p:cNvPr id="15" name="Picture 4" descr="K:\+Shared Docs--Backed Up\Media\Logos\CEPR\cepr_header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58"/>
          <a:stretch/>
        </p:blipFill>
        <p:spPr bwMode="auto">
          <a:xfrm>
            <a:off x="0" y="0"/>
            <a:ext cx="1324574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653601"/>
              </p:ext>
            </p:extLst>
          </p:nvPr>
        </p:nvGraphicFramePr>
        <p:xfrm>
          <a:off x="1676400" y="4953000"/>
          <a:ext cx="5715000" cy="120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209800" y="6324600"/>
            <a:ext cx="48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Trend vs. Actual and Projected GDP (percent)</a:t>
            </a:r>
            <a:endParaRPr lang="en-US" sz="1800" dirty="0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32926"/>
              </p:ext>
            </p:extLst>
          </p:nvPr>
        </p:nvGraphicFramePr>
        <p:xfrm>
          <a:off x="1676400" y="1066800"/>
          <a:ext cx="570865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288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EPR-PPT">
  <a:themeElements>
    <a:clrScheme name="CEP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D63"/>
      </a:accent1>
      <a:accent2>
        <a:srgbClr val="487DB3"/>
      </a:accent2>
      <a:accent3>
        <a:srgbClr val="8DB7E1"/>
      </a:accent3>
      <a:accent4>
        <a:srgbClr val="BBD9F7"/>
      </a:accent4>
      <a:accent5>
        <a:srgbClr val="96969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PR PPT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EPR New PP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PR New PP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PR New PP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CEPR-PPT</Template>
  <TotalTime>6818</TotalTime>
  <Words>716</Words>
  <Application>Microsoft Macintosh PowerPoint</Application>
  <PresentationFormat>On-screen Show (4:3)</PresentationFormat>
  <Paragraphs>133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CEPR-PPT</vt:lpstr>
      <vt:lpstr>Macroeconomic Policy in the Eurozone: Are There Alternatives to Slow Growth and High Unemployment?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Travis McArthur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Rise and Demise of the Housing Bubble</dc:title>
  <dc:creator>Travis McArthur</dc:creator>
  <cp:lastModifiedBy>Juan Montecino</cp:lastModifiedBy>
  <cp:revision>158</cp:revision>
  <dcterms:created xsi:type="dcterms:W3CDTF">2009-09-10T11:55:35Z</dcterms:created>
  <dcterms:modified xsi:type="dcterms:W3CDTF">2011-09-28T18:33:03Z</dcterms:modified>
</cp:coreProperties>
</file>